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9" r:id="rId32"/>
    <p:sldId id="290" r:id="rId33"/>
    <p:sldId id="291" r:id="rId34"/>
    <p:sldId id="292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4" r:id="rId45"/>
    <p:sldId id="305" r:id="rId46"/>
    <p:sldId id="306" r:id="rId47"/>
    <p:sldId id="307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</p:sldIdLst>
  <p:sldSz cx="9144000" cy="5143500" type="screen16x9"/>
  <p:notesSz cx="6858000" cy="9144000"/>
  <p:embeddedFontLst>
    <p:embeddedFont>
      <p:font typeface="Amatic SC" pitchFamily="2" charset="-79"/>
      <p:regular r:id="rId60"/>
      <p:bold r:id="rId61"/>
    </p:embeddedFont>
    <p:embeddedFont>
      <p:font typeface="Average" panose="02000503040000020003" pitchFamily="2" charset="77"/>
      <p:regular r:id="rId62"/>
    </p:embeddedFont>
    <p:embeddedFont>
      <p:font typeface="Oswald" pitchFamily="2" charset="77"/>
      <p:regular r:id="rId63"/>
      <p:bold r:id="rId64"/>
    </p:embeddedFont>
    <p:embeddedFont>
      <p:font typeface="Roboto Mono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>
      <p:cViewPr varScale="1">
        <p:scale>
          <a:sx n="146" d="100"/>
          <a:sy n="146" d="100"/>
        </p:scale>
        <p:origin x="6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Abseits von reinen Multiple-Bewertungen eine Analyse erstellt, um Erfolgsfaktoren von Startups zu suchen, bevor sie letztendlich an die Börse gegangen sind.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204e19e57_3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204e19e57_3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204e19e57_3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204e19e57_3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Public vs. private company scope: public peers usually not in high growth phase anymore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204e19e57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204e19e57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Very challenging to apply classic fundamental valuation techniques to this set of private companies: recently founded, “true” start-ups that have now IPO’ed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Obstacles: short company history, negative earnings, high default probability, very high growth, low transparency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In this space, financials are less relevant than potential, plan and most importantly people (execute plan)!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Idea:</a:t>
            </a:r>
            <a:r>
              <a:rPr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overcome limits by classic fundamental valuation techniques using data driven approach to point out determinants driving successful companies (different success measures) using</a:t>
            </a: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features used are only info available pre-IPO to an investor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1dadf55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1dadf55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1fdad7901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1fdad7901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1fdad790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1fdad790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1dadf55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1dadf55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dadf558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dadf558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1dadf558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1dadf558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1fdad79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1fdad79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1d02e0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1d02e0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1fdad790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1fdad790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1dadf558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1dadf558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1fdad790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1fdad790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1eb4810a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1eb4810a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1eb4810a9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1eb4810a9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1eb4810a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1eb4810a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1eb4810a9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1eb4810a9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1eb4810a9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1eb4810a9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1eb4810a9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1eb4810a9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1eb4810a9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1eb4810a9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204e19e5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204e19e5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1fdad790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1fdad790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204e19e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204e19e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204e19e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204e19e5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1fdad790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1fdad790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1fdad790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1fdad7901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1fdad790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1fdad790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1fdad790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1fdad790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1fdad7901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1fdad7901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1fdad790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1fdad790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1fdad790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1fdad790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204e19e57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204e19e57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204e19e5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204e19e5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204e19e5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204e19e5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1fdad790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1fdad790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204e19e57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204e19e57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1fdad790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1fdad790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1fdad790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1fdad790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204e19e5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204e19e5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204e19e5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204e19e5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1fdad790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1fdad790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1fdad790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1fdad790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204e19e57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204e19e57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1fdad790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71fdad790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71eb4810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71eb4810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1d02e0bda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1d02e0bda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1d02e0b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1d02e0bda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71d02e0bda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71d02e0bda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71d02e0bd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71d02e0bd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1d02e0bda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1d02e0bda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1d02e0bda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1d02e0bda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1d02e0bda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1d02e0bda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1eb4810a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1eb4810a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</a:pPr>
            <a:r>
              <a:rPr lang="de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deduce free cash flows based off past company financials, business plan, management and view on market </a:t>
            </a:r>
            <a:endParaRPr sz="14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</a:pPr>
            <a:r>
              <a:rPr lang="de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determine terminal value </a:t>
            </a:r>
            <a:endParaRPr sz="14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</a:pPr>
            <a:r>
              <a:rPr lang="de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discount to present via determined cost of capital</a:t>
            </a:r>
            <a:endParaRPr sz="14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204e19e57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204e19e57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rage"/>
              <a:buChar char="➔"/>
            </a:pP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(need 10 yrs to model business conditions after high growth phase)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04e19e57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04e19e57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rage"/>
              <a:buChar char="➔"/>
            </a:pP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can do scenario analysis, but also breaks down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rage"/>
              <a:buChar char="➔"/>
            </a:pP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The CAPM implies that the expected return on an asset is linearly related to its beta, which measures the (scaled) covariance between the asset’s return and the market return.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 rot="2094723">
            <a:off x="2340059" y="1040865"/>
            <a:ext cx="4666284" cy="1062267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/>
              <a:t>beyond multiples</a:t>
            </a:r>
            <a:endParaRPr sz="26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3121" y="3241190"/>
            <a:ext cx="3900900" cy="1065000"/>
          </a:xfrm>
          <a:prstGeom prst="rect">
            <a:avLst/>
          </a:prstGeom>
          <a:effectLst>
            <a:outerShdw blurRad="57150" dist="19050" dir="4500000" algn="bl" rotWithShape="0">
              <a:srgbClr val="000000">
                <a:alpha val="62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500" b="1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What</a:t>
            </a:r>
            <a:r>
              <a:rPr lang="de" sz="15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500" b="1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matters</a:t>
            </a:r>
            <a:r>
              <a:rPr lang="de" sz="15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500" b="1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de" sz="15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500" b="1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equity</a:t>
            </a:r>
            <a:r>
              <a:rPr lang="de" sz="15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500" b="1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investors</a:t>
            </a:r>
            <a:r>
              <a:rPr lang="de" sz="15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? A </a:t>
            </a:r>
            <a:r>
              <a:rPr lang="de" sz="1500" b="1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risk</a:t>
            </a:r>
            <a:r>
              <a:rPr lang="de" sz="15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500" b="1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assessment</a:t>
            </a:r>
            <a:r>
              <a:rPr lang="de" sz="15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500" b="1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approach</a:t>
            </a:r>
            <a:r>
              <a:rPr lang="de" sz="15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500" b="1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de" sz="15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private </a:t>
            </a:r>
            <a:r>
              <a:rPr lang="de" sz="1500" b="1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companies</a:t>
            </a:r>
            <a:r>
              <a:rPr lang="de" sz="15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500" b="1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Team_3:</a:t>
            </a:r>
            <a:endParaRPr sz="15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Chakravorty</a:t>
            </a:r>
            <a:r>
              <a:rPr lang="de" sz="1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- Gupta - </a:t>
            </a:r>
            <a:r>
              <a:rPr lang="de" sz="10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Hufeld</a:t>
            </a:r>
            <a:r>
              <a:rPr lang="de" sz="1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- Kirsch - </a:t>
            </a:r>
            <a:r>
              <a:rPr lang="de" sz="10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Maerz</a:t>
            </a:r>
            <a:r>
              <a:rPr lang="de" sz="10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Theory - Rescue In Multiples?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ii) Multiples valuations: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Simple technique, valuing a target company “just like” comparable firms are currently priced by investors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	</a:t>
            </a:r>
            <a:r>
              <a:rPr lang="de">
                <a:solidFill>
                  <a:schemeClr val="accent2"/>
                </a:solidFill>
              </a:rPr>
              <a:t>E.g.: Company x has EPS of 2.5€ → if Peer Group P/E at 6x → Price: 2.5€*6 = 15€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Snapshot in time: No multi-year forecasts required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No discount rate / growth rate estimation required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Assumption: Pricing of comparables is on average correct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311700" y="4306957"/>
            <a:ext cx="68964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rage"/>
              <a:buChar char="●"/>
            </a:pPr>
            <a:r>
              <a:rPr lang="de" sz="1800" dirty="0" err="1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Simplicity</a:t>
            </a:r>
            <a:r>
              <a:rPr lang="de" sz="1800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de" sz="1800" dirty="0" err="1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usually</a:t>
            </a:r>
            <a:r>
              <a:rPr lang="de" sz="1800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de" sz="1800" dirty="0" err="1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means</a:t>
            </a:r>
            <a:r>
              <a:rPr lang="de" sz="1800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de" sz="1800" dirty="0" err="1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sloppiness</a:t>
            </a:r>
            <a:r>
              <a:rPr lang="de" sz="1800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, but </a:t>
            </a:r>
            <a:r>
              <a:rPr lang="de" sz="1800" dirty="0" err="1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here</a:t>
            </a:r>
            <a:r>
              <a:rPr lang="de" sz="1800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de" sz="1800" dirty="0" err="1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advantage</a:t>
            </a:r>
            <a:r>
              <a:rPr lang="de" sz="1800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?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Where Multiples Break Down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Applicable peer multiples: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equity vs. EV valuation of income statement items (sales, EBIT(DA), ...)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Comparability: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use firms from peer group or related transaction multiples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45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5"/>
                </a:solidFill>
              </a:rPr>
              <a:t>Breakdown</a:t>
            </a:r>
            <a:r>
              <a:rPr lang="de"/>
              <a:t>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➔"/>
            </a:pPr>
            <a:r>
              <a:rPr lang="de">
                <a:solidFill>
                  <a:schemeClr val="accent5"/>
                </a:solidFill>
              </a:rPr>
              <a:t>everything below topline may be negative (no meaningful ratios)</a:t>
            </a:r>
            <a:endParaRPr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➔"/>
            </a:pPr>
            <a:r>
              <a:rPr lang="de">
                <a:solidFill>
                  <a:schemeClr val="accent5"/>
                </a:solidFill>
              </a:rPr>
              <a:t>resorting to Price/Sales or EV/Sales dilutes information on FCF potential and profitability</a:t>
            </a:r>
            <a:endParaRPr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➔"/>
            </a:pPr>
            <a:r>
              <a:rPr lang="de">
                <a:solidFill>
                  <a:schemeClr val="accent5"/>
                </a:solidFill>
              </a:rPr>
              <a:t>hard to find peers for some of these business models (“disruptive”)</a:t>
            </a:r>
            <a:endParaRPr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➔"/>
            </a:pPr>
            <a:r>
              <a:rPr lang="de">
                <a:solidFill>
                  <a:schemeClr val="accent5"/>
                </a:solidFill>
              </a:rPr>
              <a:t>transactions include premia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Motivation</a:t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350213" y="1216175"/>
            <a:ext cx="2438700" cy="1618800"/>
          </a:xfrm>
          <a:prstGeom prst="rect">
            <a:avLst/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Companies</a:t>
            </a:r>
            <a:endParaRPr sz="5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3352650" y="1216175"/>
            <a:ext cx="2438700" cy="1618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OBSTACLES</a:t>
            </a:r>
            <a:endParaRPr sz="5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6355088" y="1216175"/>
            <a:ext cx="2438700" cy="16188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IDEA</a:t>
            </a:r>
            <a:endParaRPr sz="5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177375" y="3033425"/>
            <a:ext cx="26118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recently founded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“true” start-ups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have IPO’ed</a:t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3179675" y="3033425"/>
            <a:ext cx="26118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short company history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negative earnings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low transparency</a:t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6181975" y="3033425"/>
            <a:ext cx="26118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data-driven approach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point out determinants of successful companies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information only available pre-IPO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2691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Data - Introduction</a:t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2133300" y="1411675"/>
            <a:ext cx="2438700" cy="1618800"/>
          </a:xfrm>
          <a:prstGeom prst="rect">
            <a:avLst/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Crunchbase</a:t>
            </a:r>
            <a:endParaRPr sz="5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4944450" y="1411675"/>
            <a:ext cx="2438700" cy="16188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Factset</a:t>
            </a:r>
            <a:endParaRPr sz="5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4630425" y="2093275"/>
            <a:ext cx="255600" cy="2556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2133300" y="31970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Start Ups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133300" y="37328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Funding Rounds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133300" y="43112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Investors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4944450" y="31970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IPO Data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4944450" y="37328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Founder Data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4944450" y="43112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Benchmark Data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2691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Data - Crunchbase</a:t>
            </a:r>
            <a:endParaRPr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13" y="1127025"/>
            <a:ext cx="7169573" cy="363955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2691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Data - Crunchbase Selectors</a:t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2133300" y="15066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Regio</a:t>
            </a:r>
            <a:endParaRPr sz="25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2133300" y="19038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Operating Status</a:t>
            </a:r>
            <a:endParaRPr sz="25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2133300" y="23010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IPO STATUS</a:t>
            </a:r>
            <a:endParaRPr sz="25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2133300" y="26982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Founders</a:t>
            </a:r>
            <a:endParaRPr sz="25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2133300" y="34926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IPO Date</a:t>
            </a:r>
            <a:endParaRPr sz="25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2133300" y="30954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Founded Date</a:t>
            </a:r>
            <a:endParaRPr sz="25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2133300" y="38898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Funding Status</a:t>
            </a:r>
            <a:endParaRPr sz="25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4572000" y="15066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HQ Location</a:t>
            </a:r>
            <a:endParaRPr sz="25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4572000" y="19038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Active</a:t>
            </a:r>
            <a:endParaRPr sz="25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4572000" y="23010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Public</a:t>
            </a:r>
            <a:endParaRPr sz="25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4572000" y="26982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known</a:t>
            </a:r>
            <a:endParaRPr sz="25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4572000" y="34926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2000 - today</a:t>
            </a:r>
            <a:endParaRPr sz="25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4572000" y="30954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1990 - TOday</a:t>
            </a:r>
            <a:endParaRPr sz="25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4572000" y="3889800"/>
            <a:ext cx="2438700" cy="364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IPO</a:t>
            </a:r>
            <a:endParaRPr sz="2500"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Data - Joins</a:t>
            </a: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1023925" y="2179350"/>
            <a:ext cx="1463700" cy="784800"/>
          </a:xfrm>
          <a:prstGeom prst="rect">
            <a:avLst/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Crunchbase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6660500" y="2179350"/>
            <a:ext cx="1463700" cy="7848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Factset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2749500" y="1998025"/>
            <a:ext cx="1329300" cy="3210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stock symbol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2749500" y="2834000"/>
            <a:ext cx="1329300" cy="3210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country code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4957050" y="2411250"/>
            <a:ext cx="1329300" cy="321000"/>
          </a:xfrm>
          <a:prstGeom prst="roundRect">
            <a:avLst>
              <a:gd name="adj" fmla="val 16667"/>
            </a:avLst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Factset ID</a:t>
            </a:r>
            <a:endParaRPr sz="1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4182200" y="2443950"/>
            <a:ext cx="255600" cy="2556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2" name="Google Shape;272;p28"/>
          <p:cNvCxnSpPr>
            <a:stCxn id="266" idx="3"/>
            <a:endCxn id="268" idx="1"/>
          </p:cNvCxnSpPr>
          <p:nvPr/>
        </p:nvCxnSpPr>
        <p:spPr>
          <a:xfrm rot="10800000" flipH="1">
            <a:off x="2487625" y="2158650"/>
            <a:ext cx="261900" cy="41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8"/>
          <p:cNvCxnSpPr>
            <a:stCxn id="266" idx="3"/>
            <a:endCxn id="269" idx="1"/>
          </p:cNvCxnSpPr>
          <p:nvPr/>
        </p:nvCxnSpPr>
        <p:spPr>
          <a:xfrm>
            <a:off x="2487625" y="2571750"/>
            <a:ext cx="261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28"/>
          <p:cNvCxnSpPr>
            <a:stCxn id="268" idx="3"/>
            <a:endCxn id="270" idx="1"/>
          </p:cNvCxnSpPr>
          <p:nvPr/>
        </p:nvCxnSpPr>
        <p:spPr>
          <a:xfrm>
            <a:off x="4078800" y="2158525"/>
            <a:ext cx="878400" cy="41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28"/>
          <p:cNvCxnSpPr>
            <a:stCxn id="269" idx="3"/>
            <a:endCxn id="270" idx="1"/>
          </p:cNvCxnSpPr>
          <p:nvPr/>
        </p:nvCxnSpPr>
        <p:spPr>
          <a:xfrm rot="10800000" flipH="1">
            <a:off x="4078800" y="2571800"/>
            <a:ext cx="8784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8"/>
          <p:cNvCxnSpPr>
            <a:stCxn id="270" idx="3"/>
            <a:endCxn id="267" idx="1"/>
          </p:cNvCxnSpPr>
          <p:nvPr/>
        </p:nvCxnSpPr>
        <p:spPr>
          <a:xfrm>
            <a:off x="6286350" y="2571750"/>
            <a:ext cx="3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Data - Joins II</a:t>
            </a:r>
            <a:endParaRPr/>
          </a:p>
        </p:txBody>
      </p:sp>
      <p:sp>
        <p:nvSpPr>
          <p:cNvPr id="282" name="Google Shape;282;p29"/>
          <p:cNvSpPr/>
          <p:nvPr/>
        </p:nvSpPr>
        <p:spPr>
          <a:xfrm>
            <a:off x="3840150" y="1017725"/>
            <a:ext cx="1463700" cy="784800"/>
          </a:xfrm>
          <a:prstGeom prst="rect">
            <a:avLst/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Crunchbase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64475" y="21604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Start Ups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3352650" y="21604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Funding Rounds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6140825" y="21604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Investors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2433775" y="3097550"/>
            <a:ext cx="3760992" cy="1575288"/>
          </a:xfrm>
          <a:prstGeom prst="flowChartMultidocument">
            <a:avLst/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seperate &amp; relational Data Sheets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287" name="Google Shape;287;p29"/>
          <p:cNvCxnSpPr>
            <a:stCxn id="282" idx="2"/>
            <a:endCxn id="283" idx="0"/>
          </p:cNvCxnSpPr>
          <p:nvPr/>
        </p:nvCxnSpPr>
        <p:spPr>
          <a:xfrm flipH="1">
            <a:off x="1783800" y="1802525"/>
            <a:ext cx="2788200" cy="35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9"/>
          <p:cNvCxnSpPr>
            <a:stCxn id="282" idx="2"/>
            <a:endCxn id="284" idx="0"/>
          </p:cNvCxnSpPr>
          <p:nvPr/>
        </p:nvCxnSpPr>
        <p:spPr>
          <a:xfrm>
            <a:off x="4572000" y="1802525"/>
            <a:ext cx="0" cy="35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9"/>
          <p:cNvCxnSpPr>
            <a:stCxn id="282" idx="2"/>
            <a:endCxn id="285" idx="0"/>
          </p:cNvCxnSpPr>
          <p:nvPr/>
        </p:nvCxnSpPr>
        <p:spPr>
          <a:xfrm>
            <a:off x="4572000" y="1802525"/>
            <a:ext cx="2788200" cy="35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9"/>
          <p:cNvCxnSpPr>
            <a:stCxn id="283" idx="2"/>
            <a:endCxn id="286" idx="0"/>
          </p:cNvCxnSpPr>
          <p:nvPr/>
        </p:nvCxnSpPr>
        <p:spPr>
          <a:xfrm>
            <a:off x="1783825" y="2590075"/>
            <a:ext cx="2789100" cy="5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9"/>
          <p:cNvCxnSpPr>
            <a:stCxn id="286" idx="0"/>
            <a:endCxn id="284" idx="2"/>
          </p:cNvCxnSpPr>
          <p:nvPr/>
        </p:nvCxnSpPr>
        <p:spPr>
          <a:xfrm rot="10800000">
            <a:off x="4572113" y="2589950"/>
            <a:ext cx="900" cy="5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29"/>
          <p:cNvCxnSpPr>
            <a:stCxn id="286" idx="0"/>
            <a:endCxn id="285" idx="2"/>
          </p:cNvCxnSpPr>
          <p:nvPr/>
        </p:nvCxnSpPr>
        <p:spPr>
          <a:xfrm rot="10800000" flipH="1">
            <a:off x="4573013" y="2589950"/>
            <a:ext cx="2787300" cy="5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Data - Features</a:t>
            </a:r>
            <a:endParaRPr/>
          </a:p>
        </p:txBody>
      </p:sp>
      <p:sp>
        <p:nvSpPr>
          <p:cNvPr id="298" name="Google Shape;298;p30"/>
          <p:cNvSpPr/>
          <p:nvPr/>
        </p:nvSpPr>
        <p:spPr>
          <a:xfrm>
            <a:off x="385175" y="12416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Start Ups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2915625" y="12416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Funding Rounds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5446075" y="12416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Investors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385175" y="176115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>
            <a:noFill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Region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385175" y="23057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>
            <a:noFill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Industry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385175" y="28504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>
            <a:noFill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Founders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2915625" y="176115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>
            <a:noFill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total number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2915625" y="23057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>
            <a:noFill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total Amount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2915625" y="28504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>
            <a:noFill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Funding Rate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5446075" y="176115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>
            <a:noFill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total number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5446075" y="23057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>
            <a:noFill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Lead INvestors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9" name="Google Shape;309;p30"/>
          <p:cNvSpPr/>
          <p:nvPr/>
        </p:nvSpPr>
        <p:spPr>
          <a:xfrm>
            <a:off x="5446075" y="28504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>
            <a:noFill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Valuation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2915625" y="389185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Stock performance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1" name="Google Shape;311;p30"/>
          <p:cNvSpPr/>
          <p:nvPr/>
        </p:nvSpPr>
        <p:spPr>
          <a:xfrm>
            <a:off x="5446075" y="389185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Benchmark Performance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2" name="Google Shape;312;p30"/>
          <p:cNvSpPr/>
          <p:nvPr/>
        </p:nvSpPr>
        <p:spPr>
          <a:xfrm>
            <a:off x="7976525" y="1283800"/>
            <a:ext cx="268800" cy="1996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8026950" y="3891850"/>
            <a:ext cx="268800" cy="429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8437925" y="2067100"/>
            <a:ext cx="4953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X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8437925" y="3891850"/>
            <a:ext cx="495300" cy="429600"/>
          </a:xfrm>
          <a:prstGeom prst="roundRect">
            <a:avLst>
              <a:gd name="adj" fmla="val 16667"/>
            </a:avLst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y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Data - Clean Features</a:t>
            </a: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822200" y="15375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Founders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3352650" y="15375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Funding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883100" y="15375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Investors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822200" y="21333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(Founding) Age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822200" y="271055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Uni Degree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822200" y="32877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Gender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822200" y="38650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Experience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5883100" y="21333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Number of Investors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5883100" y="2701263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Investor Experience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0" name="Google Shape;330;p31"/>
          <p:cNvSpPr/>
          <p:nvPr/>
        </p:nvSpPr>
        <p:spPr>
          <a:xfrm>
            <a:off x="5883100" y="32831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Lead Investors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5883100" y="38650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Investor Rate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3352650" y="21333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Amount per round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3352650" y="271055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Number of ROunds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3352650" y="32877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Valuation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3352650" y="38650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Funding Rate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22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Outline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Theory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Motivation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Data Preparation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Data Exploration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Data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Results I - Prediction &amp; Quality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Results II - Feature Importance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Hypothesis answer using Results II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Data - Target Variable</a:t>
            </a: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1720025" y="14749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Regression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2" name="Google Shape;342;p32"/>
          <p:cNvSpPr/>
          <p:nvPr/>
        </p:nvSpPr>
        <p:spPr>
          <a:xfrm>
            <a:off x="4985275" y="14749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Classification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3" name="Google Shape;343;p32"/>
          <p:cNvSpPr/>
          <p:nvPr/>
        </p:nvSpPr>
        <p:spPr>
          <a:xfrm>
            <a:off x="1720025" y="23102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performance Rate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1720025" y="28886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vs. Benchmark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5" name="Google Shape;345;p32"/>
          <p:cNvSpPr/>
          <p:nvPr/>
        </p:nvSpPr>
        <p:spPr>
          <a:xfrm>
            <a:off x="1720025" y="34669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e.g. +22% or -2%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4985275" y="23102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performance class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7" name="Google Shape;347;p32"/>
          <p:cNvSpPr/>
          <p:nvPr/>
        </p:nvSpPr>
        <p:spPr>
          <a:xfrm>
            <a:off x="4985275" y="28886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vs. Benchmark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4985275" y="34669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1 (above) or 0 (below)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Data - Quality Splits</a:t>
            </a:r>
            <a:endParaRPr/>
          </a:p>
        </p:txBody>
      </p:sp>
      <p:sp>
        <p:nvSpPr>
          <p:cNvPr id="354" name="Google Shape;354;p33"/>
          <p:cNvSpPr/>
          <p:nvPr/>
        </p:nvSpPr>
        <p:spPr>
          <a:xfrm>
            <a:off x="2216988" y="1843313"/>
            <a:ext cx="2409264" cy="1994652"/>
          </a:xfrm>
          <a:prstGeom prst="flowChartDocument">
            <a:avLst/>
          </a:prstGeom>
          <a:solidFill>
            <a:srgbClr val="4C1130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Dataset I:</a:t>
            </a:r>
            <a:endParaRPr sz="2400" u="sng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~1250 companies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insufficient data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5004459" y="1843325"/>
            <a:ext cx="1731294" cy="1433376"/>
          </a:xfrm>
          <a:prstGeom prst="flowChartDocument">
            <a:avLst/>
          </a:prstGeom>
          <a:solidFill>
            <a:srgbClr val="4C1130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</a:t>
            </a:r>
            <a:r>
              <a:rPr lang="de" sz="1800" u="sng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ataset II:</a:t>
            </a:r>
            <a:endParaRPr sz="1800" u="sng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~120 companies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sufficient data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2217000" y="3989300"/>
            <a:ext cx="4710000" cy="68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DUe to Lack of: Valuation, funding and IPO Data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5482513" y="1169063"/>
            <a:ext cx="1444500" cy="511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matic SC"/>
                <a:ea typeface="Amatic SC"/>
                <a:cs typeface="Amatic SC"/>
                <a:sym typeface="Amatic SC"/>
              </a:rPr>
              <a:t>Includes Valuation Data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it we are analysing?</a:t>
            </a:r>
            <a:endParaRPr/>
          </a:p>
        </p:txBody>
      </p:sp>
      <p:sp>
        <p:nvSpPr>
          <p:cNvPr id="363" name="Google Shape;363;p34"/>
          <p:cNvSpPr/>
          <p:nvPr/>
        </p:nvSpPr>
        <p:spPr>
          <a:xfrm>
            <a:off x="3367363" y="1328375"/>
            <a:ext cx="2409264" cy="1994652"/>
          </a:xfrm>
          <a:prstGeom prst="flowChartDocument">
            <a:avLst/>
          </a:prstGeom>
          <a:solidFill>
            <a:srgbClr val="4C1130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Our Dataset:</a:t>
            </a:r>
            <a:endParaRPr sz="2400" u="sng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de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once proper Startup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matic SC"/>
              <a:buChar char="-"/>
            </a:pPr>
            <a:r>
              <a:rPr lang="de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went public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4" name="Google Shape;364;p34"/>
          <p:cNvSpPr/>
          <p:nvPr/>
        </p:nvSpPr>
        <p:spPr>
          <a:xfrm>
            <a:off x="1218600" y="3536150"/>
            <a:ext cx="6706800" cy="110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Out of </a:t>
            </a: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Startups</a:t>
            </a: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 that became </a:t>
            </a: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listed</a:t>
            </a: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 companies, what </a:t>
            </a: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early</a:t>
            </a: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indicators</a:t>
            </a: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 determine a successful </a:t>
            </a:r>
            <a:r>
              <a:rPr lang="de" sz="2500" b="1">
                <a:latin typeface="Amatic SC"/>
                <a:ea typeface="Amatic SC"/>
                <a:cs typeface="Amatic SC"/>
                <a:sym typeface="Amatic SC"/>
              </a:rPr>
              <a:t>six month return</a:t>
            </a: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 on the stock market?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Feature Correlations I</a:t>
            </a:r>
            <a:endParaRPr/>
          </a:p>
        </p:txBody>
      </p:sp>
      <p:sp>
        <p:nvSpPr>
          <p:cNvPr id="377" name="Google Shape;377;p36"/>
          <p:cNvSpPr/>
          <p:nvPr/>
        </p:nvSpPr>
        <p:spPr>
          <a:xfrm>
            <a:off x="311700" y="1019450"/>
            <a:ext cx="8520600" cy="3854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1118887"/>
            <a:ext cx="4147574" cy="36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425" y="1145188"/>
            <a:ext cx="4079500" cy="3603225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Feature Correlations II</a:t>
            </a:r>
            <a:endParaRPr/>
          </a:p>
        </p:txBody>
      </p:sp>
      <p:sp>
        <p:nvSpPr>
          <p:cNvPr id="385" name="Google Shape;385;p37"/>
          <p:cNvSpPr/>
          <p:nvPr/>
        </p:nvSpPr>
        <p:spPr>
          <a:xfrm>
            <a:off x="311700" y="1019450"/>
            <a:ext cx="8520600" cy="3854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975" y="1127525"/>
            <a:ext cx="421005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Feature Distributions</a:t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311700" y="1064675"/>
            <a:ext cx="8520600" cy="3854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747" y="1507172"/>
            <a:ext cx="3958499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Target Variable Distribution</a:t>
            </a:r>
            <a:endParaRPr/>
          </a:p>
        </p:txBody>
      </p:sp>
      <p:sp>
        <p:nvSpPr>
          <p:cNvPr id="399" name="Google Shape;399;p39"/>
          <p:cNvSpPr/>
          <p:nvPr/>
        </p:nvSpPr>
        <p:spPr>
          <a:xfrm>
            <a:off x="311700" y="1064675"/>
            <a:ext cx="8520600" cy="3854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27" y="1671600"/>
            <a:ext cx="3811150" cy="26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782250" y="2292300"/>
            <a:ext cx="2667000" cy="1580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same for set 3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123" y="1671600"/>
            <a:ext cx="3811150" cy="2640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Most Founders</a:t>
            </a:r>
            <a:endParaRPr/>
          </a:p>
        </p:txBody>
      </p:sp>
      <p:sp>
        <p:nvSpPr>
          <p:cNvPr id="408" name="Google Shape;408;p40"/>
          <p:cNvSpPr/>
          <p:nvPr/>
        </p:nvSpPr>
        <p:spPr>
          <a:xfrm>
            <a:off x="311700" y="1064675"/>
            <a:ext cx="8520600" cy="3854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" name="Google Shape;4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373" y="1566848"/>
            <a:ext cx="3787250" cy="28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Most Funding Rounds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11700" y="1064675"/>
            <a:ext cx="8520600" cy="3854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761" y="1501798"/>
            <a:ext cx="3860475" cy="298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Most Lead Investors</a:t>
            </a:r>
            <a:endParaRPr/>
          </a:p>
        </p:txBody>
      </p:sp>
      <p:sp>
        <p:nvSpPr>
          <p:cNvPr id="422" name="Google Shape;422;p42"/>
          <p:cNvSpPr/>
          <p:nvPr/>
        </p:nvSpPr>
        <p:spPr>
          <a:xfrm>
            <a:off x="311700" y="1064675"/>
            <a:ext cx="8520600" cy="3854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985" y="1668772"/>
            <a:ext cx="3714024" cy="26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2222100"/>
            <a:ext cx="85206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What matters for equity investors? A risk assessment approach for private companies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610100" y="3430550"/>
            <a:ext cx="20220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equity = “ownership”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control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participation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2078675" y="2412125"/>
            <a:ext cx="659700" cy="439800"/>
          </a:xfrm>
          <a:prstGeom prst="ellipse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2738375" y="2412125"/>
            <a:ext cx="1021800" cy="439800"/>
          </a:xfrm>
          <a:prstGeom prst="ellipse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940750" y="2412125"/>
            <a:ext cx="1543200" cy="439800"/>
          </a:xfrm>
          <a:prstGeom prst="ellipse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" name="Google Shape;77;p15"/>
          <p:cNvCxnSpPr>
            <a:stCxn id="74" idx="4"/>
            <a:endCxn id="73" idx="0"/>
          </p:cNvCxnSpPr>
          <p:nvPr/>
        </p:nvCxnSpPr>
        <p:spPr>
          <a:xfrm flipH="1">
            <a:off x="1621025" y="2851925"/>
            <a:ext cx="7875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/>
          <p:cNvCxnSpPr>
            <a:stCxn id="75" idx="0"/>
            <a:endCxn id="79" idx="2"/>
          </p:cNvCxnSpPr>
          <p:nvPr/>
        </p:nvCxnSpPr>
        <p:spPr>
          <a:xfrm rot="10800000">
            <a:off x="3007775" y="1860425"/>
            <a:ext cx="241500" cy="55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5"/>
          <p:cNvCxnSpPr>
            <a:stCxn id="76" idx="4"/>
            <a:endCxn id="81" idx="0"/>
          </p:cNvCxnSpPr>
          <p:nvPr/>
        </p:nvCxnSpPr>
        <p:spPr>
          <a:xfrm>
            <a:off x="4712350" y="2851925"/>
            <a:ext cx="15345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5"/>
          <p:cNvSpPr/>
          <p:nvPr/>
        </p:nvSpPr>
        <p:spPr>
          <a:xfrm>
            <a:off x="6753575" y="2412125"/>
            <a:ext cx="773700" cy="439800"/>
          </a:xfrm>
          <a:prstGeom prst="ellipse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15"/>
          <p:cNvCxnSpPr>
            <a:stCxn id="82" idx="0"/>
            <a:endCxn id="84" idx="2"/>
          </p:cNvCxnSpPr>
          <p:nvPr/>
        </p:nvCxnSpPr>
        <p:spPr>
          <a:xfrm rot="10800000" flipH="1">
            <a:off x="7140425" y="1951025"/>
            <a:ext cx="91500" cy="4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5"/>
          <p:cNvSpPr txBox="1"/>
          <p:nvPr/>
        </p:nvSpPr>
        <p:spPr>
          <a:xfrm>
            <a:off x="1303150" y="1108325"/>
            <a:ext cx="3409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investment = “allocation of capital with expectation of future financial return”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751750" y="1198925"/>
            <a:ext cx="29604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privately held, owner = “founder, private group of investors”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419850" y="3430550"/>
            <a:ext cx="36537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risk = “loss in value of capital allocated in absolute or relative terms”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assessment via fundamental evaluation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Analysis</a:t>
            </a:r>
            <a:endParaRPr/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38" y="3430012"/>
            <a:ext cx="5725873" cy="31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50" y="1764074"/>
            <a:ext cx="5725851" cy="3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50" y="2180550"/>
            <a:ext cx="5725850" cy="3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250" y="2605999"/>
            <a:ext cx="5725849" cy="3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250" y="3018002"/>
            <a:ext cx="5725850" cy="3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4"/>
          <p:cNvSpPr/>
          <p:nvPr/>
        </p:nvSpPr>
        <p:spPr>
          <a:xfrm>
            <a:off x="6267050" y="1764075"/>
            <a:ext cx="24387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latin typeface="Amatic SC"/>
                <a:ea typeface="Amatic SC"/>
                <a:cs typeface="Amatic SC"/>
                <a:sym typeface="Amatic SC"/>
              </a:rPr>
              <a:t>MOdel</a:t>
            </a:r>
            <a:endParaRPr sz="2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42" name="Google Shape;442;p44"/>
          <p:cNvSpPr/>
          <p:nvPr/>
        </p:nvSpPr>
        <p:spPr>
          <a:xfrm>
            <a:off x="6267050" y="2180588"/>
            <a:ext cx="24387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latin typeface="Amatic SC"/>
                <a:ea typeface="Amatic SC"/>
                <a:cs typeface="Amatic SC"/>
                <a:sym typeface="Amatic SC"/>
              </a:rPr>
              <a:t>Data Split</a:t>
            </a:r>
            <a:endParaRPr sz="2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43" name="Google Shape;443;p44"/>
          <p:cNvSpPr/>
          <p:nvPr/>
        </p:nvSpPr>
        <p:spPr>
          <a:xfrm>
            <a:off x="6267050" y="2597113"/>
            <a:ext cx="24387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latin typeface="Amatic SC"/>
                <a:ea typeface="Amatic SC"/>
                <a:cs typeface="Amatic SC"/>
                <a:sym typeface="Amatic SC"/>
              </a:rPr>
              <a:t>Split Quality</a:t>
            </a:r>
            <a:endParaRPr sz="2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44" name="Google Shape;444;p44"/>
          <p:cNvSpPr/>
          <p:nvPr/>
        </p:nvSpPr>
        <p:spPr>
          <a:xfrm>
            <a:off x="6267050" y="3013638"/>
            <a:ext cx="24387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latin typeface="Amatic SC"/>
                <a:ea typeface="Amatic SC"/>
                <a:cs typeface="Amatic SC"/>
                <a:sym typeface="Amatic SC"/>
              </a:rPr>
              <a:t>Data Normalization</a:t>
            </a:r>
            <a:endParaRPr sz="2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45" name="Google Shape;445;p44"/>
          <p:cNvSpPr/>
          <p:nvPr/>
        </p:nvSpPr>
        <p:spPr>
          <a:xfrm>
            <a:off x="6267050" y="3430163"/>
            <a:ext cx="24387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latin typeface="Amatic SC"/>
                <a:ea typeface="Amatic SC"/>
                <a:cs typeface="Amatic SC"/>
                <a:sym typeface="Amatic SC"/>
              </a:rPr>
              <a:t>Model Finetuning</a:t>
            </a:r>
            <a:endParaRPr sz="2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Results I - Performance Measures I</a:t>
            </a:r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 dirty="0" err="1"/>
              <a:t>Accuracy</a:t>
            </a:r>
            <a:r>
              <a:rPr lang="de" u="sng" dirty="0"/>
              <a:t>: </a:t>
            </a:r>
            <a:endParaRPr u="sng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 dirty="0"/>
              <a:t>A </a:t>
            </a:r>
            <a:r>
              <a:rPr lang="de" dirty="0" err="1"/>
              <a:t>ratio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dirty="0" err="1"/>
              <a:t>correctly</a:t>
            </a:r>
            <a:r>
              <a:rPr lang="de" dirty="0"/>
              <a:t> </a:t>
            </a:r>
            <a:r>
              <a:rPr lang="de" dirty="0" err="1"/>
              <a:t>predicted</a:t>
            </a:r>
            <a:r>
              <a:rPr lang="de" dirty="0"/>
              <a:t> </a:t>
            </a:r>
            <a:r>
              <a:rPr lang="de" dirty="0" err="1"/>
              <a:t>observation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total </a:t>
            </a:r>
            <a:r>
              <a:rPr lang="de" dirty="0" err="1"/>
              <a:t>observations</a:t>
            </a:r>
            <a:r>
              <a:rPr lang="de" dirty="0"/>
              <a:t> </a:t>
            </a:r>
            <a:r>
              <a:rPr lang="de" dirty="0" err="1"/>
              <a:t>with</a:t>
            </a:r>
            <a:r>
              <a:rPr lang="de" dirty="0"/>
              <a:t> </a:t>
            </a:r>
            <a:r>
              <a:rPr lang="de" dirty="0" err="1"/>
              <a:t>no</a:t>
            </a:r>
            <a:r>
              <a:rPr lang="de" dirty="0"/>
              <a:t> </a:t>
            </a:r>
            <a:r>
              <a:rPr lang="de" dirty="0" err="1"/>
              <a:t>consideration</a:t>
            </a:r>
            <a:r>
              <a:rPr lang="de" dirty="0"/>
              <a:t> </a:t>
            </a:r>
            <a:r>
              <a:rPr lang="de" dirty="0" err="1"/>
              <a:t>for</a:t>
            </a:r>
            <a:r>
              <a:rPr lang="de" dirty="0"/>
              <a:t> </a:t>
            </a:r>
            <a:r>
              <a:rPr lang="de" dirty="0" err="1"/>
              <a:t>false</a:t>
            </a:r>
            <a:r>
              <a:rPr lang="de" dirty="0"/>
              <a:t> positives </a:t>
            </a:r>
            <a:r>
              <a:rPr lang="de" dirty="0" err="1"/>
              <a:t>and</a:t>
            </a:r>
            <a:r>
              <a:rPr lang="de" dirty="0"/>
              <a:t> </a:t>
            </a:r>
            <a:r>
              <a:rPr lang="de" dirty="0" err="1"/>
              <a:t>false</a:t>
            </a:r>
            <a:r>
              <a:rPr lang="de" dirty="0"/>
              <a:t> negatives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 u="sng" dirty="0"/>
              <a:t>Precision:</a:t>
            </a:r>
            <a:endParaRPr u="sng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 dirty="0"/>
              <a:t>Ratio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dirty="0" err="1"/>
              <a:t>correctly</a:t>
            </a:r>
            <a:r>
              <a:rPr lang="de" dirty="0"/>
              <a:t> </a:t>
            </a:r>
            <a:r>
              <a:rPr lang="de" dirty="0" err="1"/>
              <a:t>predicted</a:t>
            </a:r>
            <a:r>
              <a:rPr lang="de" dirty="0"/>
              <a:t> positive </a:t>
            </a:r>
            <a:r>
              <a:rPr lang="de" dirty="0" err="1"/>
              <a:t>observations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total </a:t>
            </a:r>
            <a:r>
              <a:rPr lang="de" dirty="0" err="1"/>
              <a:t>predicted</a:t>
            </a:r>
            <a:r>
              <a:rPr lang="de" dirty="0"/>
              <a:t> positive </a:t>
            </a:r>
            <a:r>
              <a:rPr lang="de" dirty="0" err="1"/>
              <a:t>observations</a:t>
            </a:r>
            <a:r>
              <a:rPr lang="de" dirty="0"/>
              <a:t>. High </a:t>
            </a:r>
            <a:r>
              <a:rPr lang="de" dirty="0" err="1"/>
              <a:t>precision</a:t>
            </a:r>
            <a:r>
              <a:rPr lang="de" dirty="0"/>
              <a:t> </a:t>
            </a:r>
            <a:r>
              <a:rPr lang="de" dirty="0" err="1"/>
              <a:t>relates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low</a:t>
            </a:r>
            <a:r>
              <a:rPr lang="de" dirty="0"/>
              <a:t> </a:t>
            </a:r>
            <a:r>
              <a:rPr lang="de" dirty="0" err="1"/>
              <a:t>false</a:t>
            </a:r>
            <a:r>
              <a:rPr lang="de" dirty="0"/>
              <a:t> positive rate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Results I - Performance Measures II</a:t>
            </a:r>
            <a:endParaRPr/>
          </a:p>
        </p:txBody>
      </p:sp>
      <p:sp>
        <p:nvSpPr>
          <p:cNvPr id="464" name="Google Shape;464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 dirty="0"/>
              <a:t>Recall:</a:t>
            </a:r>
            <a:endParaRPr u="sng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 dirty="0"/>
              <a:t>(</a:t>
            </a:r>
            <a:r>
              <a:rPr lang="de" dirty="0" err="1"/>
              <a:t>Sensitivity</a:t>
            </a:r>
            <a:r>
              <a:rPr lang="de" dirty="0"/>
              <a:t>) -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ratio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dirty="0" err="1"/>
              <a:t>correctly</a:t>
            </a:r>
            <a:r>
              <a:rPr lang="de" dirty="0"/>
              <a:t> </a:t>
            </a:r>
            <a:r>
              <a:rPr lang="de" dirty="0" err="1"/>
              <a:t>predicted</a:t>
            </a:r>
            <a:r>
              <a:rPr lang="de" dirty="0"/>
              <a:t> positive </a:t>
            </a:r>
            <a:r>
              <a:rPr lang="de" dirty="0" err="1"/>
              <a:t>observations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all positive </a:t>
            </a:r>
            <a:r>
              <a:rPr lang="de" dirty="0" err="1"/>
              <a:t>observations</a:t>
            </a:r>
            <a:r>
              <a:rPr lang="de" dirty="0"/>
              <a:t>. </a:t>
            </a:r>
            <a:r>
              <a:rPr lang="de" dirty="0" err="1"/>
              <a:t>Or</a:t>
            </a:r>
            <a:r>
              <a:rPr lang="de" dirty="0"/>
              <a:t>: </a:t>
            </a:r>
            <a:r>
              <a:rPr lang="de" dirty="0" err="1"/>
              <a:t>Of</a:t>
            </a:r>
            <a:r>
              <a:rPr lang="de" dirty="0"/>
              <a:t> all </a:t>
            </a:r>
            <a:r>
              <a:rPr lang="de" dirty="0" err="1"/>
              <a:t>the</a:t>
            </a:r>
            <a:r>
              <a:rPr lang="de" dirty="0"/>
              <a:t> “</a:t>
            </a:r>
            <a:r>
              <a:rPr lang="de" dirty="0" err="1"/>
              <a:t>yes</a:t>
            </a:r>
            <a:r>
              <a:rPr lang="de" dirty="0"/>
              <a:t>” </a:t>
            </a:r>
            <a:r>
              <a:rPr lang="de" dirty="0" err="1"/>
              <a:t>labels</a:t>
            </a:r>
            <a:r>
              <a:rPr lang="de" dirty="0"/>
              <a:t>, </a:t>
            </a:r>
            <a:r>
              <a:rPr lang="de" dirty="0" err="1"/>
              <a:t>how</a:t>
            </a:r>
            <a:r>
              <a:rPr lang="de" dirty="0"/>
              <a:t> </a:t>
            </a:r>
            <a:r>
              <a:rPr lang="de" dirty="0" err="1"/>
              <a:t>many</a:t>
            </a:r>
            <a:r>
              <a:rPr lang="de" dirty="0"/>
              <a:t> </a:t>
            </a:r>
            <a:r>
              <a:rPr lang="de" dirty="0" err="1"/>
              <a:t>did</a:t>
            </a:r>
            <a:r>
              <a:rPr lang="de" dirty="0"/>
              <a:t> </a:t>
            </a:r>
            <a:r>
              <a:rPr lang="de" dirty="0" err="1"/>
              <a:t>we</a:t>
            </a:r>
            <a:r>
              <a:rPr lang="de" dirty="0"/>
              <a:t> </a:t>
            </a:r>
            <a:r>
              <a:rPr lang="de" dirty="0" err="1"/>
              <a:t>predict</a:t>
            </a:r>
            <a:r>
              <a:rPr lang="de" dirty="0"/>
              <a:t>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 u="sng" dirty="0"/>
              <a:t>F1 score:</a:t>
            </a:r>
            <a:endParaRPr u="sng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 dirty="0" err="1"/>
              <a:t>Weighted</a:t>
            </a:r>
            <a:r>
              <a:rPr lang="de" dirty="0"/>
              <a:t> </a:t>
            </a:r>
            <a:r>
              <a:rPr lang="de" dirty="0" err="1"/>
              <a:t>average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Precision </a:t>
            </a:r>
            <a:r>
              <a:rPr lang="de" dirty="0" err="1"/>
              <a:t>and</a:t>
            </a:r>
            <a:r>
              <a:rPr lang="de" dirty="0"/>
              <a:t> Recall. </a:t>
            </a:r>
            <a:r>
              <a:rPr lang="de" dirty="0" err="1"/>
              <a:t>Taking</a:t>
            </a:r>
            <a:r>
              <a:rPr lang="de" dirty="0"/>
              <a:t> </a:t>
            </a:r>
            <a:r>
              <a:rPr lang="de" dirty="0" err="1"/>
              <a:t>both</a:t>
            </a:r>
            <a:r>
              <a:rPr lang="de" dirty="0"/>
              <a:t> </a:t>
            </a:r>
            <a:r>
              <a:rPr lang="de" dirty="0" err="1"/>
              <a:t>false</a:t>
            </a:r>
            <a:r>
              <a:rPr lang="de" dirty="0"/>
              <a:t> positives </a:t>
            </a:r>
            <a:r>
              <a:rPr lang="de" dirty="0" err="1"/>
              <a:t>and</a:t>
            </a:r>
            <a:r>
              <a:rPr lang="de" dirty="0"/>
              <a:t> </a:t>
            </a:r>
            <a:r>
              <a:rPr lang="de" dirty="0" err="1"/>
              <a:t>false</a:t>
            </a:r>
            <a:r>
              <a:rPr lang="de" dirty="0"/>
              <a:t> negatives </a:t>
            </a:r>
            <a:r>
              <a:rPr lang="de" dirty="0" err="1"/>
              <a:t>into</a:t>
            </a:r>
            <a:r>
              <a:rPr lang="de" dirty="0"/>
              <a:t> </a:t>
            </a:r>
            <a:r>
              <a:rPr lang="de" dirty="0" err="1"/>
              <a:t>account</a:t>
            </a:r>
            <a:r>
              <a:rPr lang="de" dirty="0"/>
              <a:t>, F1 </a:t>
            </a:r>
            <a:r>
              <a:rPr lang="de" dirty="0" err="1"/>
              <a:t>is</a:t>
            </a:r>
            <a:r>
              <a:rPr lang="de" dirty="0"/>
              <a:t> </a:t>
            </a:r>
            <a:r>
              <a:rPr lang="de" dirty="0" err="1"/>
              <a:t>usually</a:t>
            </a:r>
            <a:r>
              <a:rPr lang="de" dirty="0"/>
              <a:t> </a:t>
            </a:r>
            <a:r>
              <a:rPr lang="de" dirty="0" err="1"/>
              <a:t>more</a:t>
            </a:r>
            <a:r>
              <a:rPr lang="de" dirty="0"/>
              <a:t> </a:t>
            </a:r>
            <a:r>
              <a:rPr lang="de" dirty="0" err="1"/>
              <a:t>useful</a:t>
            </a:r>
            <a:r>
              <a:rPr lang="de" dirty="0"/>
              <a:t> </a:t>
            </a:r>
            <a:r>
              <a:rPr lang="de" dirty="0" err="1"/>
              <a:t>than</a:t>
            </a:r>
            <a:r>
              <a:rPr lang="de" dirty="0"/>
              <a:t> </a:t>
            </a:r>
            <a:r>
              <a:rPr lang="de" dirty="0" err="1"/>
              <a:t>accuracy</a:t>
            </a:r>
            <a:r>
              <a:rPr lang="de" dirty="0"/>
              <a:t>. </a:t>
            </a:r>
            <a:r>
              <a:rPr lang="de" dirty="0" err="1"/>
              <a:t>If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cost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dirty="0" err="1"/>
              <a:t>false</a:t>
            </a:r>
            <a:r>
              <a:rPr lang="de" dirty="0"/>
              <a:t> positives </a:t>
            </a:r>
            <a:r>
              <a:rPr lang="de" dirty="0" err="1"/>
              <a:t>and</a:t>
            </a:r>
            <a:r>
              <a:rPr lang="de" dirty="0"/>
              <a:t> </a:t>
            </a:r>
            <a:r>
              <a:rPr lang="de" dirty="0" err="1"/>
              <a:t>false</a:t>
            </a:r>
            <a:r>
              <a:rPr lang="de" dirty="0"/>
              <a:t> negatives </a:t>
            </a:r>
            <a:r>
              <a:rPr lang="de" dirty="0" err="1"/>
              <a:t>are</a:t>
            </a:r>
            <a:r>
              <a:rPr lang="de" dirty="0"/>
              <a:t> </a:t>
            </a:r>
            <a:r>
              <a:rPr lang="de" dirty="0" err="1"/>
              <a:t>very</a:t>
            </a:r>
            <a:r>
              <a:rPr lang="de" dirty="0"/>
              <a:t> different, </a:t>
            </a:r>
            <a:r>
              <a:rPr lang="de" dirty="0" err="1"/>
              <a:t>it’s</a:t>
            </a:r>
            <a:r>
              <a:rPr lang="de" dirty="0"/>
              <a:t> </a:t>
            </a:r>
            <a:r>
              <a:rPr lang="de" dirty="0" err="1"/>
              <a:t>better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look</a:t>
            </a:r>
            <a:r>
              <a:rPr lang="de" dirty="0"/>
              <a:t> at </a:t>
            </a:r>
            <a:r>
              <a:rPr lang="de" dirty="0" err="1"/>
              <a:t>both</a:t>
            </a:r>
            <a:r>
              <a:rPr lang="de" dirty="0"/>
              <a:t> Precision </a:t>
            </a:r>
            <a:r>
              <a:rPr lang="de" dirty="0" err="1"/>
              <a:t>and</a:t>
            </a:r>
            <a:r>
              <a:rPr lang="de" dirty="0"/>
              <a:t> Recall </a:t>
            </a:r>
            <a:r>
              <a:rPr lang="de" dirty="0" err="1"/>
              <a:t>instead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dirty="0" err="1"/>
              <a:t>accuracy</a:t>
            </a:r>
            <a:r>
              <a:rPr lang="de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Regression Results</a:t>
            </a:r>
            <a:endParaRPr/>
          </a:p>
        </p:txBody>
      </p:sp>
      <p:sp>
        <p:nvSpPr>
          <p:cNvPr id="470" name="Google Shape;470;p48"/>
          <p:cNvSpPr/>
          <p:nvPr/>
        </p:nvSpPr>
        <p:spPr>
          <a:xfrm>
            <a:off x="2392163" y="1394775"/>
            <a:ext cx="1458324" cy="1207332"/>
          </a:xfrm>
          <a:prstGeom prst="flowChartDocument">
            <a:avLst/>
          </a:prstGeom>
          <a:solidFill>
            <a:srgbClr val="4C1130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Dataset I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1" name="Google Shape;471;p48"/>
          <p:cNvSpPr/>
          <p:nvPr/>
        </p:nvSpPr>
        <p:spPr>
          <a:xfrm>
            <a:off x="5550713" y="1394775"/>
            <a:ext cx="1201122" cy="994410"/>
          </a:xfrm>
          <a:prstGeom prst="flowChartDocument">
            <a:avLst/>
          </a:prstGeom>
          <a:solidFill>
            <a:srgbClr val="4C1130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</a:t>
            </a:r>
            <a:r>
              <a:rPr lang="de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ataset II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2" name="Google Shape;472;p48"/>
          <p:cNvSpPr/>
          <p:nvPr/>
        </p:nvSpPr>
        <p:spPr>
          <a:xfrm>
            <a:off x="4618088" y="1467063"/>
            <a:ext cx="165000" cy="572700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4865925" y="2979150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R2: -0.09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4" name="Google Shape;474;p48"/>
          <p:cNvSpPr/>
          <p:nvPr/>
        </p:nvSpPr>
        <p:spPr>
          <a:xfrm>
            <a:off x="4865925" y="3364675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RMSE: 0.36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5" name="Google Shape;475;p48"/>
          <p:cNvSpPr/>
          <p:nvPr/>
        </p:nvSpPr>
        <p:spPr>
          <a:xfrm>
            <a:off x="4865925" y="3750200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MAE: 0.29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6" name="Google Shape;476;p48"/>
          <p:cNvSpPr/>
          <p:nvPr/>
        </p:nvSpPr>
        <p:spPr>
          <a:xfrm>
            <a:off x="4865925" y="4135725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MAPE: 104.42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7" name="Google Shape;477;p48"/>
          <p:cNvSpPr/>
          <p:nvPr/>
        </p:nvSpPr>
        <p:spPr>
          <a:xfrm>
            <a:off x="1429575" y="2979150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R2: -0.01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8" name="Google Shape;478;p48"/>
          <p:cNvSpPr/>
          <p:nvPr/>
        </p:nvSpPr>
        <p:spPr>
          <a:xfrm>
            <a:off x="1429575" y="3364675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RMSE: 1.76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9" name="Google Shape;479;p48"/>
          <p:cNvSpPr/>
          <p:nvPr/>
        </p:nvSpPr>
        <p:spPr>
          <a:xfrm>
            <a:off x="1429575" y="3750200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MAE: 0.47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80" name="Google Shape;480;p48"/>
          <p:cNvSpPr/>
          <p:nvPr/>
        </p:nvSpPr>
        <p:spPr>
          <a:xfrm>
            <a:off x="1429575" y="4135725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MAPE: 249.35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Path Of Choice</a:t>
            </a:r>
            <a:endParaRPr/>
          </a:p>
        </p:txBody>
      </p:sp>
      <p:sp>
        <p:nvSpPr>
          <p:cNvPr id="486" name="Google Shape;486;p49"/>
          <p:cNvSpPr/>
          <p:nvPr/>
        </p:nvSpPr>
        <p:spPr>
          <a:xfrm>
            <a:off x="1481075" y="1772900"/>
            <a:ext cx="1647300" cy="512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Regression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87" name="Google Shape;487;p49"/>
          <p:cNvSpPr/>
          <p:nvPr/>
        </p:nvSpPr>
        <p:spPr>
          <a:xfrm>
            <a:off x="1481075" y="2462500"/>
            <a:ext cx="1647300" cy="908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Target: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Rate of Return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88" name="Google Shape;488;p49"/>
          <p:cNvSpPr/>
          <p:nvPr/>
        </p:nvSpPr>
        <p:spPr>
          <a:xfrm>
            <a:off x="4387050" y="2347650"/>
            <a:ext cx="369900" cy="448200"/>
          </a:xfrm>
          <a:prstGeom prst="striped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9"/>
          <p:cNvSpPr/>
          <p:nvPr/>
        </p:nvSpPr>
        <p:spPr>
          <a:xfrm>
            <a:off x="6015625" y="1772900"/>
            <a:ext cx="1647300" cy="512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Classification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90" name="Google Shape;490;p49"/>
          <p:cNvSpPr/>
          <p:nvPr/>
        </p:nvSpPr>
        <p:spPr>
          <a:xfrm>
            <a:off x="6015625" y="2462500"/>
            <a:ext cx="1647300" cy="908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Target: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Binary Performance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91" name="Google Shape;491;p49"/>
          <p:cNvSpPr/>
          <p:nvPr/>
        </p:nvSpPr>
        <p:spPr>
          <a:xfrm>
            <a:off x="1401300" y="3794975"/>
            <a:ext cx="6341400" cy="68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DUe to Lack of: Valuation, funding and IPO Data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Classification Results</a:t>
            </a:r>
            <a:endParaRPr/>
          </a:p>
        </p:txBody>
      </p:sp>
      <p:sp>
        <p:nvSpPr>
          <p:cNvPr id="497" name="Google Shape;497;p50"/>
          <p:cNvSpPr/>
          <p:nvPr/>
        </p:nvSpPr>
        <p:spPr>
          <a:xfrm>
            <a:off x="2392163" y="1454625"/>
            <a:ext cx="1458324" cy="1207332"/>
          </a:xfrm>
          <a:prstGeom prst="flowChartDocument">
            <a:avLst/>
          </a:prstGeom>
          <a:solidFill>
            <a:srgbClr val="4C1130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Dataset I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98" name="Google Shape;498;p50"/>
          <p:cNvSpPr/>
          <p:nvPr/>
        </p:nvSpPr>
        <p:spPr>
          <a:xfrm>
            <a:off x="5550713" y="1454625"/>
            <a:ext cx="1201122" cy="994410"/>
          </a:xfrm>
          <a:prstGeom prst="flowChartDocument">
            <a:avLst/>
          </a:prstGeom>
          <a:solidFill>
            <a:srgbClr val="4C1130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</a:t>
            </a:r>
            <a:r>
              <a:rPr lang="de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ataset II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99" name="Google Shape;499;p50"/>
          <p:cNvSpPr/>
          <p:nvPr/>
        </p:nvSpPr>
        <p:spPr>
          <a:xfrm>
            <a:off x="4618088" y="1526913"/>
            <a:ext cx="165000" cy="572700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0"/>
          <p:cNvSpPr/>
          <p:nvPr/>
        </p:nvSpPr>
        <p:spPr>
          <a:xfrm>
            <a:off x="4783100" y="2797025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Precision: 0.7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01" name="Google Shape;501;p50"/>
          <p:cNvSpPr/>
          <p:nvPr/>
        </p:nvSpPr>
        <p:spPr>
          <a:xfrm>
            <a:off x="4783100" y="3182550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Recall: 0.875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02" name="Google Shape;502;p50"/>
          <p:cNvSpPr/>
          <p:nvPr/>
        </p:nvSpPr>
        <p:spPr>
          <a:xfrm>
            <a:off x="4783100" y="3568075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F1: 0.78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03" name="Google Shape;503;p50"/>
          <p:cNvSpPr/>
          <p:nvPr/>
        </p:nvSpPr>
        <p:spPr>
          <a:xfrm>
            <a:off x="4783100" y="3953600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Accuracy: 0.75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04" name="Google Shape;504;p50"/>
          <p:cNvSpPr/>
          <p:nvPr/>
        </p:nvSpPr>
        <p:spPr>
          <a:xfrm>
            <a:off x="1697075" y="2797025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Precision: 0.55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05" name="Google Shape;505;p50"/>
          <p:cNvSpPr/>
          <p:nvPr/>
        </p:nvSpPr>
        <p:spPr>
          <a:xfrm>
            <a:off x="1697075" y="3182550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Recall: 0.75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06" name="Google Shape;506;p50"/>
          <p:cNvSpPr/>
          <p:nvPr/>
        </p:nvSpPr>
        <p:spPr>
          <a:xfrm>
            <a:off x="1697075" y="3568075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F1: 0.63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07" name="Google Shape;507;p50"/>
          <p:cNvSpPr/>
          <p:nvPr/>
        </p:nvSpPr>
        <p:spPr>
          <a:xfrm>
            <a:off x="1697075" y="3953600"/>
            <a:ext cx="2848500" cy="31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Accuracy: 0.58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2"/>
          <p:cNvSpPr/>
          <p:nvPr/>
        </p:nvSpPr>
        <p:spPr>
          <a:xfrm>
            <a:off x="3246188" y="1064925"/>
            <a:ext cx="2651616" cy="1277856"/>
          </a:xfrm>
          <a:prstGeom prst="irregularSeal2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latin typeface="Amatic SC"/>
                <a:ea typeface="Amatic SC"/>
                <a:cs typeface="Amatic SC"/>
                <a:sym typeface="Amatic SC"/>
              </a:rPr>
              <a:t>What matters?</a:t>
            </a:r>
            <a:endParaRPr sz="2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20" name="Google Shape;520;p52"/>
          <p:cNvSpPr/>
          <p:nvPr/>
        </p:nvSpPr>
        <p:spPr>
          <a:xfrm>
            <a:off x="4390950" y="2571750"/>
            <a:ext cx="362100" cy="649500"/>
          </a:xfrm>
          <a:prstGeom prst="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2"/>
          <p:cNvSpPr/>
          <p:nvPr/>
        </p:nvSpPr>
        <p:spPr>
          <a:xfrm>
            <a:off x="1594200" y="3567350"/>
            <a:ext cx="59556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(Hidden) Factors that have a measurable long term impact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What’s In The Box?</a:t>
            </a:r>
            <a:endParaRPr/>
          </a:p>
        </p:txBody>
      </p:sp>
      <p:sp>
        <p:nvSpPr>
          <p:cNvPr id="527" name="Google Shape;527;p53"/>
          <p:cNvSpPr/>
          <p:nvPr/>
        </p:nvSpPr>
        <p:spPr>
          <a:xfrm>
            <a:off x="739475" y="1540425"/>
            <a:ext cx="1647300" cy="7743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X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28" name="Google Shape;528;p53"/>
          <p:cNvSpPr/>
          <p:nvPr/>
        </p:nvSpPr>
        <p:spPr>
          <a:xfrm>
            <a:off x="2386775" y="1540425"/>
            <a:ext cx="280200" cy="774300"/>
          </a:xfrm>
          <a:prstGeom prst="roundRect">
            <a:avLst>
              <a:gd name="adj" fmla="val 16667"/>
            </a:avLst>
          </a:prstGeom>
          <a:solidFill>
            <a:srgbClr val="134F5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y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29" name="Google Shape;529;p53"/>
          <p:cNvSpPr/>
          <p:nvPr/>
        </p:nvSpPr>
        <p:spPr>
          <a:xfrm>
            <a:off x="3059225" y="1703475"/>
            <a:ext cx="369900" cy="448200"/>
          </a:xfrm>
          <a:prstGeom prst="striped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3"/>
          <p:cNvSpPr/>
          <p:nvPr/>
        </p:nvSpPr>
        <p:spPr>
          <a:xfrm>
            <a:off x="3721350" y="1540425"/>
            <a:ext cx="1647300" cy="77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Predictor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31" name="Google Shape;531;p53"/>
          <p:cNvSpPr/>
          <p:nvPr/>
        </p:nvSpPr>
        <p:spPr>
          <a:xfrm>
            <a:off x="5660875" y="1703475"/>
            <a:ext cx="369900" cy="448200"/>
          </a:xfrm>
          <a:prstGeom prst="striped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3"/>
          <p:cNvSpPr/>
          <p:nvPr/>
        </p:nvSpPr>
        <p:spPr>
          <a:xfrm>
            <a:off x="6423025" y="1540425"/>
            <a:ext cx="1647300" cy="77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Results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33" name="Google Shape;5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713" y="2680450"/>
            <a:ext cx="2514575" cy="111084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3721350" y="4027525"/>
            <a:ext cx="1647300" cy="77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Feature Importance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535" name="Google Shape;535;p53"/>
          <p:cNvCxnSpPr>
            <a:stCxn id="530" idx="2"/>
            <a:endCxn id="533" idx="0"/>
          </p:cNvCxnSpPr>
          <p:nvPr/>
        </p:nvCxnSpPr>
        <p:spPr>
          <a:xfrm>
            <a:off x="4545000" y="2314725"/>
            <a:ext cx="0" cy="3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53"/>
          <p:cNvCxnSpPr>
            <a:endCxn id="534" idx="0"/>
          </p:cNvCxnSpPr>
          <p:nvPr/>
        </p:nvCxnSpPr>
        <p:spPr>
          <a:xfrm>
            <a:off x="4545000" y="3791425"/>
            <a:ext cx="0" cy="23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Results II - Feature Importance</a:t>
            </a:r>
            <a:endParaRPr/>
          </a:p>
        </p:txBody>
      </p:sp>
      <p:sp>
        <p:nvSpPr>
          <p:cNvPr id="542" name="Google Shape;542;p54"/>
          <p:cNvSpPr/>
          <p:nvPr/>
        </p:nvSpPr>
        <p:spPr>
          <a:xfrm>
            <a:off x="569425" y="1517725"/>
            <a:ext cx="38481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4260000" algn="bl" rotWithShape="0">
              <a:srgbClr val="434343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latin typeface="Roboto Mono"/>
                <a:ea typeface="Roboto Mono"/>
                <a:cs typeface="Roboto Mono"/>
                <a:sym typeface="Roboto Mono"/>
              </a:rPr>
              <a:t>model.feature_importances_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3" name="Google Shape;543;p54"/>
          <p:cNvSpPr/>
          <p:nvPr/>
        </p:nvSpPr>
        <p:spPr>
          <a:xfrm>
            <a:off x="4706475" y="1517725"/>
            <a:ext cx="38481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4260000" algn="bl" rotWithShape="0">
              <a:srgbClr val="434343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latin typeface="Roboto Mono"/>
                <a:ea typeface="Roboto Mono"/>
                <a:cs typeface="Roboto Mono"/>
                <a:sym typeface="Roboto Mono"/>
              </a:rPr>
              <a:t>lime.lime_tabular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4" name="Google Shape;544;p54"/>
          <p:cNvSpPr/>
          <p:nvPr/>
        </p:nvSpPr>
        <p:spPr>
          <a:xfrm>
            <a:off x="569425" y="2084750"/>
            <a:ext cx="3848100" cy="429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260000" algn="bl" rotWithShape="0">
              <a:srgbClr val="434343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feature list sorted by impact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706475" y="2084750"/>
            <a:ext cx="3848100" cy="429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260000" algn="bl" rotWithShape="0">
              <a:srgbClr val="434343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individual feature impact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6" name="Google Shape;5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63" y="2857225"/>
            <a:ext cx="3304424" cy="1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780" y="2857225"/>
            <a:ext cx="2121499" cy="10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69776" y="3926200"/>
            <a:ext cx="2121499" cy="109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Important Features</a:t>
            </a:r>
            <a:endParaRPr/>
          </a:p>
        </p:txBody>
      </p:sp>
      <p:sp>
        <p:nvSpPr>
          <p:cNvPr id="554" name="Google Shape;554;p55"/>
          <p:cNvSpPr/>
          <p:nvPr/>
        </p:nvSpPr>
        <p:spPr>
          <a:xfrm>
            <a:off x="1665113" y="1495325"/>
            <a:ext cx="16920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4260000" algn="bl" rotWithShape="0">
              <a:srgbClr val="434343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latin typeface="Roboto Mono"/>
                <a:ea typeface="Roboto Mono"/>
                <a:cs typeface="Roboto Mono"/>
                <a:sym typeface="Roboto Mono"/>
              </a:rPr>
              <a:t>Data Set I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5" name="Google Shape;555;p55"/>
          <p:cNvSpPr/>
          <p:nvPr/>
        </p:nvSpPr>
        <p:spPr>
          <a:xfrm>
            <a:off x="5786888" y="1495350"/>
            <a:ext cx="16920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4260000" algn="bl" rotWithShape="0">
              <a:srgbClr val="434343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latin typeface="Roboto Mono"/>
                <a:ea typeface="Roboto Mono"/>
                <a:cs typeface="Roboto Mono"/>
                <a:sym typeface="Roboto Mono"/>
              </a:rPr>
              <a:t>Data Set II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56" name="Google Shape;5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62" y="2024538"/>
            <a:ext cx="3710449" cy="20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337" y="2017738"/>
            <a:ext cx="3789112" cy="20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530875" y="1152475"/>
            <a:ext cx="3093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Private companies 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519525" y="1179325"/>
            <a:ext cx="30000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Public companies: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>
            <a:off x="4554300" y="1586200"/>
            <a:ext cx="300" cy="31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591025" y="2411600"/>
            <a:ext cx="3093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/>
              <a:t>Low transparency, low information</a:t>
            </a:r>
            <a:endParaRPr sz="12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5738700" y="2411600"/>
            <a:ext cx="3093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/>
              <a:t>High transparency, vast information</a:t>
            </a:r>
            <a:endParaRPr sz="1200"/>
          </a:p>
        </p:txBody>
      </p:sp>
      <p:sp>
        <p:nvSpPr>
          <p:cNvPr id="95" name="Google Shape;95;p16"/>
          <p:cNvSpPr/>
          <p:nvPr/>
        </p:nvSpPr>
        <p:spPr>
          <a:xfrm>
            <a:off x="4589700" y="1898350"/>
            <a:ext cx="3774600" cy="3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4589700" y="2859700"/>
            <a:ext cx="3774600" cy="3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4589700" y="3821050"/>
            <a:ext cx="1880400" cy="3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036450" y="1898350"/>
            <a:ext cx="1482600" cy="31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3036450" y="2859700"/>
            <a:ext cx="1482600" cy="31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744450" y="3821050"/>
            <a:ext cx="3774600" cy="31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591025" y="3344650"/>
            <a:ext cx="3093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/>
              <a:t>Shorter company history, no track record</a:t>
            </a:r>
            <a:endParaRPr sz="1200"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591025" y="4292650"/>
            <a:ext cx="35097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/>
              <a:t>Early in life cycle, high growth, high risk phase</a:t>
            </a:r>
            <a:endParaRPr sz="1200"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5738700" y="3344650"/>
            <a:ext cx="3093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/>
              <a:t>Longer company history, track record</a:t>
            </a:r>
            <a:endParaRPr sz="120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5738700" y="4292650"/>
            <a:ext cx="3093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/>
              <a:t>More stability, financial data meaningful</a:t>
            </a:r>
            <a:endParaRPr sz="1200"/>
          </a:p>
        </p:txBody>
      </p:sp>
      <p:grpSp>
        <p:nvGrpSpPr>
          <p:cNvPr id="105" name="Google Shape;105;p16"/>
          <p:cNvGrpSpPr/>
          <p:nvPr/>
        </p:nvGrpSpPr>
        <p:grpSpPr>
          <a:xfrm>
            <a:off x="2807725" y="182675"/>
            <a:ext cx="4683300" cy="4934250"/>
            <a:chOff x="3439875" y="224050"/>
            <a:chExt cx="4683300" cy="4934250"/>
          </a:xfrm>
        </p:grpSpPr>
        <p:sp>
          <p:nvSpPr>
            <p:cNvPr id="106" name="Google Shape;106;p16"/>
            <p:cNvSpPr/>
            <p:nvPr/>
          </p:nvSpPr>
          <p:spPr>
            <a:xfrm>
              <a:off x="3439875" y="334000"/>
              <a:ext cx="1789200" cy="4824300"/>
            </a:xfrm>
            <a:prstGeom prst="ellipse">
              <a:avLst/>
            </a:prstGeom>
            <a:solidFill>
              <a:srgbClr val="C9DAF8">
                <a:alpha val="35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 txBox="1"/>
            <p:nvPr/>
          </p:nvSpPr>
          <p:spPr>
            <a:xfrm>
              <a:off x="4675275" y="224050"/>
              <a:ext cx="3447900" cy="6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C9DAF8"/>
                  </a:solidFill>
                  <a:latin typeface="Average"/>
                  <a:ea typeface="Average"/>
                  <a:cs typeface="Average"/>
                  <a:sym typeface="Average"/>
                </a:rPr>
                <a:t>Focus on: private companies</a:t>
              </a:r>
              <a:endParaRPr b="1">
                <a:solidFill>
                  <a:srgbClr val="C9DAF8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Important Features</a:t>
            </a:r>
            <a:endParaRPr/>
          </a:p>
        </p:txBody>
      </p:sp>
      <p:pic>
        <p:nvPicPr>
          <p:cNvPr id="563" name="Google Shape;5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50" y="2017650"/>
            <a:ext cx="3667499" cy="20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548" y="2017650"/>
            <a:ext cx="3667485" cy="20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6"/>
          <p:cNvSpPr/>
          <p:nvPr/>
        </p:nvSpPr>
        <p:spPr>
          <a:xfrm>
            <a:off x="1674688" y="1459825"/>
            <a:ext cx="16920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4260000" algn="bl" rotWithShape="0">
              <a:srgbClr val="434343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latin typeface="Roboto Mono"/>
                <a:ea typeface="Roboto Mono"/>
                <a:cs typeface="Roboto Mono"/>
                <a:sym typeface="Roboto Mono"/>
              </a:rPr>
              <a:t>Data Set I Regression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6" name="Google Shape;566;p56"/>
          <p:cNvSpPr/>
          <p:nvPr/>
        </p:nvSpPr>
        <p:spPr>
          <a:xfrm>
            <a:off x="5561289" y="1459825"/>
            <a:ext cx="19080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4260000" algn="bl" rotWithShape="0">
              <a:srgbClr val="434343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latin typeface="Roboto Mono"/>
                <a:ea typeface="Roboto Mono"/>
                <a:cs typeface="Roboto Mono"/>
                <a:sym typeface="Roboto Mono"/>
              </a:rPr>
              <a:t>Data Set I Classification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900" y="2007350"/>
            <a:ext cx="3720811" cy="20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00" y="2007350"/>
            <a:ext cx="3720804" cy="20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Important Features</a:t>
            </a:r>
            <a:endParaRPr/>
          </a:p>
        </p:txBody>
      </p:sp>
      <p:sp>
        <p:nvSpPr>
          <p:cNvPr id="574" name="Google Shape;574;p57"/>
          <p:cNvSpPr/>
          <p:nvPr/>
        </p:nvSpPr>
        <p:spPr>
          <a:xfrm>
            <a:off x="1674688" y="1459825"/>
            <a:ext cx="16920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4260000" algn="bl" rotWithShape="0">
              <a:srgbClr val="434343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latin typeface="Roboto Mono"/>
                <a:ea typeface="Roboto Mono"/>
                <a:cs typeface="Roboto Mono"/>
                <a:sym typeface="Roboto Mono"/>
              </a:rPr>
              <a:t>Data Set II Regression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5" name="Google Shape;575;p57"/>
          <p:cNvSpPr/>
          <p:nvPr/>
        </p:nvSpPr>
        <p:spPr>
          <a:xfrm>
            <a:off x="5561289" y="1459825"/>
            <a:ext cx="19080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4260000" algn="bl" rotWithShape="0">
              <a:srgbClr val="434343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latin typeface="Roboto Mono"/>
                <a:ea typeface="Roboto Mono"/>
                <a:cs typeface="Roboto Mono"/>
                <a:sym typeface="Roboto Mono"/>
              </a:rPr>
              <a:t>Data Set II Classification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Are Unicorns Real?</a:t>
            </a:r>
            <a:endParaRPr/>
          </a:p>
        </p:txBody>
      </p:sp>
      <p:pic>
        <p:nvPicPr>
          <p:cNvPr id="581" name="Google Shape;5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476" y="1698450"/>
            <a:ext cx="1483374" cy="14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8525" y="1698450"/>
            <a:ext cx="1483375" cy="14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598" y="1698450"/>
            <a:ext cx="1342393" cy="14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475" y="1698450"/>
            <a:ext cx="1483375" cy="14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50/50 </a:t>
            </a:r>
            <a:r>
              <a:rPr lang="de" dirty="0" err="1"/>
              <a:t>according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our</a:t>
            </a:r>
            <a:r>
              <a:rPr lang="de" dirty="0"/>
              <a:t> </a:t>
            </a:r>
            <a:r>
              <a:rPr lang="de" dirty="0" err="1"/>
              <a:t>findings</a:t>
            </a:r>
            <a:r>
              <a:rPr lang="de" dirty="0"/>
              <a:t>:</a:t>
            </a:r>
            <a:endParaRPr dirty="0"/>
          </a:p>
        </p:txBody>
      </p:sp>
      <p:pic>
        <p:nvPicPr>
          <p:cNvPr id="590" name="Google Shape;5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125" y="1224400"/>
            <a:ext cx="964999" cy="96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3500" y="1224400"/>
            <a:ext cx="965000" cy="9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449" y="1224400"/>
            <a:ext cx="873300" cy="96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200" y="1270250"/>
            <a:ext cx="873300" cy="8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9"/>
          <p:cNvSpPr/>
          <p:nvPr/>
        </p:nvSpPr>
        <p:spPr>
          <a:xfrm>
            <a:off x="233600" y="224688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Number of Investors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5" name="Google Shape;595;p59"/>
          <p:cNvSpPr/>
          <p:nvPr/>
        </p:nvSpPr>
        <p:spPr>
          <a:xfrm>
            <a:off x="233600" y="262400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65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6" name="Google Shape;596;p59"/>
          <p:cNvSpPr/>
          <p:nvPr/>
        </p:nvSpPr>
        <p:spPr>
          <a:xfrm>
            <a:off x="233600" y="314593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Average Inv per Round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7" name="Google Shape;597;p59"/>
          <p:cNvSpPr/>
          <p:nvPr/>
        </p:nvSpPr>
        <p:spPr>
          <a:xfrm>
            <a:off x="233600" y="352305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8,13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59"/>
          <p:cNvSpPr/>
          <p:nvPr/>
        </p:nvSpPr>
        <p:spPr>
          <a:xfrm>
            <a:off x="233600" y="404498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TOtal Funding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9" name="Google Shape;599;p59"/>
          <p:cNvSpPr/>
          <p:nvPr/>
        </p:nvSpPr>
        <p:spPr>
          <a:xfrm>
            <a:off x="233600" y="442210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~95.000.000.000USD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0" name="Google Shape;600;p59"/>
          <p:cNvSpPr/>
          <p:nvPr/>
        </p:nvSpPr>
        <p:spPr>
          <a:xfrm>
            <a:off x="2414850" y="224688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Number of Investors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1" name="Google Shape;601;p59"/>
          <p:cNvSpPr/>
          <p:nvPr/>
        </p:nvSpPr>
        <p:spPr>
          <a:xfrm>
            <a:off x="2414850" y="262400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71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2" name="Google Shape;602;p59"/>
          <p:cNvSpPr/>
          <p:nvPr/>
        </p:nvSpPr>
        <p:spPr>
          <a:xfrm>
            <a:off x="2414850" y="314593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Average Inv per Round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3" name="Google Shape;603;p59"/>
          <p:cNvSpPr/>
          <p:nvPr/>
        </p:nvSpPr>
        <p:spPr>
          <a:xfrm>
            <a:off x="2414850" y="352305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7,89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4" name="Google Shape;604;p59"/>
          <p:cNvSpPr/>
          <p:nvPr/>
        </p:nvSpPr>
        <p:spPr>
          <a:xfrm>
            <a:off x="2414850" y="404498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TOtal Funding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5" name="Google Shape;605;p59"/>
          <p:cNvSpPr/>
          <p:nvPr/>
        </p:nvSpPr>
        <p:spPr>
          <a:xfrm>
            <a:off x="2414850" y="442210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~66.000.000.000USD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6" name="Google Shape;606;p59"/>
          <p:cNvSpPr/>
          <p:nvPr/>
        </p:nvSpPr>
        <p:spPr>
          <a:xfrm>
            <a:off x="4592363" y="224688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Number of Investors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7" name="Google Shape;607;p59"/>
          <p:cNvSpPr/>
          <p:nvPr/>
        </p:nvSpPr>
        <p:spPr>
          <a:xfrm>
            <a:off x="4592363" y="262400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27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8" name="Google Shape;608;p59"/>
          <p:cNvSpPr/>
          <p:nvPr/>
        </p:nvSpPr>
        <p:spPr>
          <a:xfrm>
            <a:off x="4592363" y="314593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Average Inv per Round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9" name="Google Shape;609;p59"/>
          <p:cNvSpPr/>
          <p:nvPr/>
        </p:nvSpPr>
        <p:spPr>
          <a:xfrm>
            <a:off x="4592363" y="352305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3,86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0" name="Google Shape;610;p59"/>
          <p:cNvSpPr/>
          <p:nvPr/>
        </p:nvSpPr>
        <p:spPr>
          <a:xfrm>
            <a:off x="4592363" y="404498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TOtal Funding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1" name="Google Shape;611;p59"/>
          <p:cNvSpPr/>
          <p:nvPr/>
        </p:nvSpPr>
        <p:spPr>
          <a:xfrm>
            <a:off x="4592363" y="442210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~2.900.000.000USD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2" name="Google Shape;612;p59"/>
          <p:cNvSpPr/>
          <p:nvPr/>
        </p:nvSpPr>
        <p:spPr>
          <a:xfrm>
            <a:off x="6769888" y="224688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Number of Investors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3" name="Google Shape;613;p59"/>
          <p:cNvSpPr/>
          <p:nvPr/>
        </p:nvSpPr>
        <p:spPr>
          <a:xfrm>
            <a:off x="6769888" y="262400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16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4" name="Google Shape;614;p59"/>
          <p:cNvSpPr/>
          <p:nvPr/>
        </p:nvSpPr>
        <p:spPr>
          <a:xfrm>
            <a:off x="6769888" y="314593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Average Inv per Round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5" name="Google Shape;615;p59"/>
          <p:cNvSpPr/>
          <p:nvPr/>
        </p:nvSpPr>
        <p:spPr>
          <a:xfrm>
            <a:off x="6769888" y="352305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2,67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6" name="Google Shape;616;p59"/>
          <p:cNvSpPr/>
          <p:nvPr/>
        </p:nvSpPr>
        <p:spPr>
          <a:xfrm>
            <a:off x="6769888" y="4044988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TOtal Funding</a:t>
            </a:r>
            <a:endParaRPr sz="1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7" name="Google Shape;617;p59"/>
          <p:cNvSpPr/>
          <p:nvPr/>
        </p:nvSpPr>
        <p:spPr>
          <a:xfrm>
            <a:off x="6769888" y="4422100"/>
            <a:ext cx="2140500" cy="37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~829.000.000USD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Shortcomings - One Common Story</a:t>
            </a:r>
            <a:endParaRPr/>
          </a:p>
        </p:txBody>
      </p:sp>
      <p:sp>
        <p:nvSpPr>
          <p:cNvPr id="630" name="Google Shape;630;p61"/>
          <p:cNvSpPr/>
          <p:nvPr/>
        </p:nvSpPr>
        <p:spPr>
          <a:xfrm>
            <a:off x="3673800" y="1404000"/>
            <a:ext cx="1796400" cy="784800"/>
          </a:xfrm>
          <a:prstGeom prst="rect">
            <a:avLst/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Quest for Data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31" name="Google Shape;631;p61"/>
          <p:cNvSpPr/>
          <p:nvPr/>
        </p:nvSpPr>
        <p:spPr>
          <a:xfrm>
            <a:off x="564475" y="25750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Funding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32" name="Google Shape;632;p61"/>
          <p:cNvSpPr/>
          <p:nvPr/>
        </p:nvSpPr>
        <p:spPr>
          <a:xfrm>
            <a:off x="3352650" y="25750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Valuation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33" name="Google Shape;633;p61"/>
          <p:cNvSpPr/>
          <p:nvPr/>
        </p:nvSpPr>
        <p:spPr>
          <a:xfrm>
            <a:off x="6140825" y="25750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Hype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634" name="Google Shape;634;p61"/>
          <p:cNvCxnSpPr>
            <a:stCxn id="630" idx="2"/>
            <a:endCxn id="631" idx="0"/>
          </p:cNvCxnSpPr>
          <p:nvPr/>
        </p:nvCxnSpPr>
        <p:spPr>
          <a:xfrm flipH="1">
            <a:off x="1783800" y="2188800"/>
            <a:ext cx="2788200" cy="3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61"/>
          <p:cNvCxnSpPr>
            <a:stCxn id="630" idx="2"/>
            <a:endCxn id="632" idx="0"/>
          </p:cNvCxnSpPr>
          <p:nvPr/>
        </p:nvCxnSpPr>
        <p:spPr>
          <a:xfrm>
            <a:off x="4572000" y="2188800"/>
            <a:ext cx="0" cy="3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61"/>
          <p:cNvCxnSpPr>
            <a:stCxn id="630" idx="2"/>
            <a:endCxn id="633" idx="0"/>
          </p:cNvCxnSpPr>
          <p:nvPr/>
        </p:nvCxnSpPr>
        <p:spPr>
          <a:xfrm>
            <a:off x="4572000" y="2188800"/>
            <a:ext cx="2788200" cy="3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61"/>
          <p:cNvSpPr/>
          <p:nvPr/>
        </p:nvSpPr>
        <p:spPr>
          <a:xfrm>
            <a:off x="1812900" y="3503825"/>
            <a:ext cx="2730000" cy="654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latin typeface="Amatic SC"/>
                <a:ea typeface="Amatic SC"/>
                <a:cs typeface="Amatic SC"/>
                <a:sym typeface="Amatic SC"/>
              </a:rPr>
              <a:t>too Sparse and thus not suitable for confident predictions</a:t>
            </a:r>
            <a:endParaRPr sz="21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38" name="Google Shape;638;p61"/>
          <p:cNvSpPr/>
          <p:nvPr/>
        </p:nvSpPr>
        <p:spPr>
          <a:xfrm>
            <a:off x="6140825" y="3503825"/>
            <a:ext cx="2438700" cy="654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latin typeface="Amatic SC"/>
                <a:ea typeface="Amatic SC"/>
                <a:cs typeface="Amatic SC"/>
                <a:sym typeface="Amatic SC"/>
              </a:rPr>
              <a:t>SHould include media and expert echo</a:t>
            </a:r>
            <a:endParaRPr sz="2100"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639" name="Google Shape;639;p61"/>
          <p:cNvCxnSpPr>
            <a:stCxn id="631" idx="2"/>
            <a:endCxn id="637" idx="0"/>
          </p:cNvCxnSpPr>
          <p:nvPr/>
        </p:nvCxnSpPr>
        <p:spPr>
          <a:xfrm>
            <a:off x="1783825" y="3004675"/>
            <a:ext cx="1394100" cy="4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61"/>
          <p:cNvCxnSpPr>
            <a:stCxn id="632" idx="2"/>
            <a:endCxn id="637" idx="0"/>
          </p:cNvCxnSpPr>
          <p:nvPr/>
        </p:nvCxnSpPr>
        <p:spPr>
          <a:xfrm flipH="1">
            <a:off x="3177900" y="3004675"/>
            <a:ext cx="1394100" cy="4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61"/>
          <p:cNvCxnSpPr>
            <a:stCxn id="633" idx="2"/>
            <a:endCxn id="638" idx="0"/>
          </p:cNvCxnSpPr>
          <p:nvPr/>
        </p:nvCxnSpPr>
        <p:spPr>
          <a:xfrm>
            <a:off x="7360175" y="3004675"/>
            <a:ext cx="0" cy="4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Twitter Sentiment Pitfalls I</a:t>
            </a:r>
            <a:endParaRPr/>
          </a:p>
        </p:txBody>
      </p:sp>
      <p:sp>
        <p:nvSpPr>
          <p:cNvPr id="647" name="Google Shape;647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Information is key when making investment decisions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Twitter and other social media give people ways to express opinions about companies or share facts in real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Revolutionary ideas can build up hype and high expectations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Question: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Should the level people talk about a company, in both positive and negative tone, influence investment decisions?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Twitter Sentiment Pitfalls II</a:t>
            </a:r>
            <a:endParaRPr/>
          </a:p>
        </p:txBody>
      </p:sp>
      <p:sp>
        <p:nvSpPr>
          <p:cNvPr id="653" name="Google Shape;653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The data you would need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a) has to be available for a long time horizon (sentiment change)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b) has to be thoroughly cleaned (marketing, influencers etc)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c) needs to be cross checked with other sentiment sources like newspaper archives  or Google Trends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d) to us simply wasn’t available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Twitter Sentiment Pitfalls III</a:t>
            </a:r>
            <a:endParaRPr/>
          </a:p>
        </p:txBody>
      </p:sp>
      <p:sp>
        <p:nvSpPr>
          <p:cNvPr id="659" name="Google Shape;659;p64"/>
          <p:cNvSpPr/>
          <p:nvPr/>
        </p:nvSpPr>
        <p:spPr>
          <a:xfrm>
            <a:off x="406138" y="2346300"/>
            <a:ext cx="4347000" cy="4947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Number of Companies x Number of days / 35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0" name="Google Shape;660;p64"/>
          <p:cNvSpPr/>
          <p:nvPr/>
        </p:nvSpPr>
        <p:spPr>
          <a:xfrm>
            <a:off x="4904763" y="2464800"/>
            <a:ext cx="257700" cy="2577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1" name="Google Shape;661;p64"/>
          <p:cNvSpPr/>
          <p:nvPr/>
        </p:nvSpPr>
        <p:spPr>
          <a:xfrm>
            <a:off x="5773513" y="2508600"/>
            <a:ext cx="257700" cy="1701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4"/>
          <p:cNvSpPr txBox="1"/>
          <p:nvPr/>
        </p:nvSpPr>
        <p:spPr>
          <a:xfrm>
            <a:off x="5314088" y="2346300"/>
            <a:ext cx="56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15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3" name="Google Shape;663;p64"/>
          <p:cNvSpPr txBox="1"/>
          <p:nvPr/>
        </p:nvSpPr>
        <p:spPr>
          <a:xfrm>
            <a:off x="6164763" y="2302500"/>
            <a:ext cx="2573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Waiting time between downloads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This is why we failed: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 - Path Of Resignation</a:t>
            </a:r>
            <a:endParaRPr/>
          </a:p>
        </p:txBody>
      </p:sp>
      <p:sp>
        <p:nvSpPr>
          <p:cNvPr id="677" name="Google Shape;677;p66"/>
          <p:cNvSpPr/>
          <p:nvPr/>
        </p:nvSpPr>
        <p:spPr>
          <a:xfrm>
            <a:off x="584900" y="1322250"/>
            <a:ext cx="2017200" cy="12495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latin typeface="Amatic SC"/>
                <a:ea typeface="Amatic SC"/>
                <a:cs typeface="Amatic SC"/>
                <a:sym typeface="Amatic SC"/>
              </a:rPr>
              <a:t>IDea I:</a:t>
            </a:r>
            <a:endParaRPr u="sng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matic SC"/>
                <a:ea typeface="Amatic SC"/>
                <a:cs typeface="Amatic SC"/>
                <a:sym typeface="Amatic SC"/>
              </a:rPr>
              <a:t>Analyse private comp. valuation and Bidding Data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78" name="Google Shape;678;p66"/>
          <p:cNvSpPr/>
          <p:nvPr/>
        </p:nvSpPr>
        <p:spPr>
          <a:xfrm flipH="1">
            <a:off x="3783150" y="1322250"/>
            <a:ext cx="2017200" cy="12495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latin typeface="Amatic SC"/>
                <a:ea typeface="Amatic SC"/>
                <a:cs typeface="Amatic SC"/>
                <a:sym typeface="Amatic SC"/>
              </a:rPr>
              <a:t>IDea II:</a:t>
            </a:r>
            <a:endParaRPr u="sng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matic SC"/>
                <a:ea typeface="Amatic SC"/>
                <a:cs typeface="Amatic SC"/>
                <a:sym typeface="Amatic SC"/>
              </a:rPr>
              <a:t>predict IPO success for private companies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79" name="Google Shape;679;p66"/>
          <p:cNvSpPr/>
          <p:nvPr/>
        </p:nvSpPr>
        <p:spPr>
          <a:xfrm>
            <a:off x="6815100" y="1322250"/>
            <a:ext cx="2017200" cy="12495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latin typeface="Amatic SC"/>
                <a:ea typeface="Amatic SC"/>
                <a:cs typeface="Amatic SC"/>
                <a:sym typeface="Amatic SC"/>
              </a:rPr>
              <a:t>IDEA III:</a:t>
            </a:r>
            <a:endParaRPr u="sng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matic SC"/>
                <a:ea typeface="Amatic SC"/>
                <a:cs typeface="Amatic SC"/>
                <a:sym typeface="Amatic SC"/>
              </a:rPr>
              <a:t>Find Success indicators beyond mere multiples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80" name="Google Shape;680;p66"/>
          <p:cNvSpPr/>
          <p:nvPr/>
        </p:nvSpPr>
        <p:spPr>
          <a:xfrm>
            <a:off x="311700" y="3824950"/>
            <a:ext cx="2730000" cy="654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latin typeface="Amatic SC"/>
                <a:ea typeface="Amatic SC"/>
                <a:cs typeface="Amatic SC"/>
                <a:sym typeface="Amatic SC"/>
              </a:rPr>
              <a:t>no. Scarce Data, we did not find a magic solution.</a:t>
            </a:r>
            <a:endParaRPr sz="21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81" name="Google Shape;681;p66"/>
          <p:cNvSpPr/>
          <p:nvPr/>
        </p:nvSpPr>
        <p:spPr>
          <a:xfrm>
            <a:off x="3363588" y="3824950"/>
            <a:ext cx="2416800" cy="654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latin typeface="Amatic SC"/>
                <a:ea typeface="Amatic SC"/>
                <a:cs typeface="Amatic SC"/>
                <a:sym typeface="Amatic SC"/>
              </a:rPr>
              <a:t>no. Using mostly Metadata brings to little to the table.</a:t>
            </a:r>
            <a:endParaRPr sz="21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82" name="Google Shape;682;p66"/>
          <p:cNvSpPr/>
          <p:nvPr/>
        </p:nvSpPr>
        <p:spPr>
          <a:xfrm>
            <a:off x="5979450" y="3743800"/>
            <a:ext cx="3015600" cy="81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Amatic SC"/>
                <a:ea typeface="Amatic SC"/>
                <a:cs typeface="Amatic SC"/>
                <a:sym typeface="Amatic SC"/>
              </a:rPr>
              <a:t>G</a:t>
            </a:r>
            <a:r>
              <a:rPr lang="de" sz="1700">
                <a:latin typeface="Amatic SC"/>
                <a:ea typeface="Amatic SC"/>
                <a:cs typeface="Amatic SC"/>
                <a:sym typeface="Amatic SC"/>
              </a:rPr>
              <a:t>ood enough! Guide intuition on early success factors with quantitative approach.</a:t>
            </a:r>
            <a:endParaRPr sz="17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83" name="Google Shape;683;p66"/>
          <p:cNvSpPr/>
          <p:nvPr/>
        </p:nvSpPr>
        <p:spPr>
          <a:xfrm>
            <a:off x="7313925" y="3129550"/>
            <a:ext cx="160500" cy="390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6"/>
          <p:cNvSpPr/>
          <p:nvPr/>
        </p:nvSpPr>
        <p:spPr>
          <a:xfrm>
            <a:off x="5135500" y="3129550"/>
            <a:ext cx="160500" cy="390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66"/>
          <p:cNvSpPr/>
          <p:nvPr/>
        </p:nvSpPr>
        <p:spPr>
          <a:xfrm>
            <a:off x="1063275" y="3129550"/>
            <a:ext cx="160500" cy="390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Viable Idea?</a:t>
            </a:r>
            <a:endParaRPr/>
          </a:p>
        </p:txBody>
      </p:sp>
      <p:sp>
        <p:nvSpPr>
          <p:cNvPr id="691" name="Google Shape;691;p67"/>
          <p:cNvSpPr/>
          <p:nvPr/>
        </p:nvSpPr>
        <p:spPr>
          <a:xfrm>
            <a:off x="822200" y="1537525"/>
            <a:ext cx="38394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instead of common metrics, e.g.: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92" name="Google Shape;692;p67"/>
          <p:cNvSpPr/>
          <p:nvPr/>
        </p:nvSpPr>
        <p:spPr>
          <a:xfrm>
            <a:off x="822200" y="21333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User Growth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93" name="Google Shape;693;p67"/>
          <p:cNvSpPr/>
          <p:nvPr/>
        </p:nvSpPr>
        <p:spPr>
          <a:xfrm>
            <a:off x="6160700" y="21333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all kinds of growth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94" name="Google Shape;694;p67"/>
          <p:cNvSpPr/>
          <p:nvPr/>
        </p:nvSpPr>
        <p:spPr>
          <a:xfrm>
            <a:off x="3491450" y="21333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Revenue growth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95" name="Google Shape;695;p67"/>
          <p:cNvSpPr/>
          <p:nvPr/>
        </p:nvSpPr>
        <p:spPr>
          <a:xfrm>
            <a:off x="822200" y="2945000"/>
            <a:ext cx="5699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Go below: What principles guide entrepreneurial success?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96" name="Google Shape;696;p67"/>
          <p:cNvSpPr/>
          <p:nvPr/>
        </p:nvSpPr>
        <p:spPr>
          <a:xfrm>
            <a:off x="822200" y="35408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Founders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97" name="Google Shape;697;p67"/>
          <p:cNvSpPr/>
          <p:nvPr/>
        </p:nvSpPr>
        <p:spPr>
          <a:xfrm>
            <a:off x="6160700" y="35408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Timing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98" name="Google Shape;698;p67"/>
          <p:cNvSpPr/>
          <p:nvPr/>
        </p:nvSpPr>
        <p:spPr>
          <a:xfrm>
            <a:off x="3491450" y="35408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matic SC"/>
                <a:ea typeface="Amatic SC"/>
                <a:cs typeface="Amatic SC"/>
                <a:sym typeface="Amatic SC"/>
              </a:rPr>
              <a:t>Investors</a:t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5534750" y="3268163"/>
            <a:ext cx="4683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...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114" name="Google Shape;114;p17"/>
          <p:cNvGrpSpPr/>
          <p:nvPr/>
        </p:nvGrpSpPr>
        <p:grpSpPr>
          <a:xfrm>
            <a:off x="928950" y="2401875"/>
            <a:ext cx="7286100" cy="1158075"/>
            <a:chOff x="928950" y="2706675"/>
            <a:chExt cx="7286100" cy="1158075"/>
          </a:xfrm>
        </p:grpSpPr>
        <p:cxnSp>
          <p:nvCxnSpPr>
            <p:cNvPr id="115" name="Google Shape;115;p17"/>
            <p:cNvCxnSpPr/>
            <p:nvPr/>
          </p:nvCxnSpPr>
          <p:spPr>
            <a:xfrm>
              <a:off x="928950" y="3861150"/>
              <a:ext cx="7286100" cy="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6" name="Google Shape;116;p17"/>
            <p:cNvGrpSpPr/>
            <p:nvPr/>
          </p:nvGrpSpPr>
          <p:grpSpPr>
            <a:xfrm>
              <a:off x="928950" y="2706675"/>
              <a:ext cx="7286100" cy="814105"/>
              <a:chOff x="928950" y="2859075"/>
              <a:chExt cx="7286100" cy="814105"/>
            </a:xfrm>
          </p:grpSpPr>
          <p:cxnSp>
            <p:nvCxnSpPr>
              <p:cNvPr id="117" name="Google Shape;117;p17"/>
              <p:cNvCxnSpPr/>
              <p:nvPr/>
            </p:nvCxnSpPr>
            <p:spPr>
              <a:xfrm>
                <a:off x="928950" y="3669575"/>
                <a:ext cx="7286100" cy="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8" name="Google Shape;118;p17"/>
              <p:cNvSpPr/>
              <p:nvPr/>
            </p:nvSpPr>
            <p:spPr>
              <a:xfrm>
                <a:off x="1042900" y="3511780"/>
                <a:ext cx="681075" cy="161400"/>
              </a:xfrm>
              <a:prstGeom prst="flowChartManualInpu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1993550" y="3348600"/>
                <a:ext cx="840700" cy="324575"/>
              </a:xfrm>
              <a:prstGeom prst="flowChartManualInpu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3121575" y="3100475"/>
                <a:ext cx="1525300" cy="572700"/>
              </a:xfrm>
              <a:prstGeom prst="flowChartManualInpu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>
                <a:off x="4934200" y="2859075"/>
                <a:ext cx="1713325" cy="814100"/>
              </a:xfrm>
              <a:prstGeom prst="flowChartManualInpu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 flipH="1">
                <a:off x="6934850" y="2859075"/>
                <a:ext cx="1273475" cy="814100"/>
              </a:xfrm>
              <a:prstGeom prst="flowChartManualInpu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" name="Google Shape;123;p17"/>
            <p:cNvSpPr txBox="1"/>
            <p:nvPr/>
          </p:nvSpPr>
          <p:spPr>
            <a:xfrm>
              <a:off x="940175" y="3573213"/>
              <a:ext cx="4683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25k</a:t>
              </a:r>
              <a:endPara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1591025" y="3573225"/>
              <a:ext cx="5748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100k</a:t>
              </a:r>
              <a:endPara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2165675" y="3573225"/>
              <a:ext cx="5748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500k</a:t>
              </a:r>
              <a:endPara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2793400" y="3573213"/>
              <a:ext cx="5748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1 m</a:t>
              </a:r>
              <a:endPara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3339650" y="3573200"/>
              <a:ext cx="4683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3m</a:t>
              </a:r>
              <a:endPara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4819225" y="3573225"/>
              <a:ext cx="5748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10m</a:t>
              </a:r>
              <a:endPara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4103700" y="3573200"/>
              <a:ext cx="4683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5m</a:t>
              </a:r>
              <a:endPara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833747" y="3663778"/>
            <a:ext cx="1372500" cy="235500"/>
            <a:chOff x="833747" y="4044778"/>
            <a:chExt cx="1372500" cy="235500"/>
          </a:xfrm>
        </p:grpSpPr>
        <p:cxnSp>
          <p:nvCxnSpPr>
            <p:cNvPr id="131" name="Google Shape;131;p17"/>
            <p:cNvCxnSpPr/>
            <p:nvPr/>
          </p:nvCxnSpPr>
          <p:spPr>
            <a:xfrm rot="10800000" flipH="1">
              <a:off x="928950" y="4065175"/>
              <a:ext cx="766500" cy="18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2" name="Google Shape;132;p17"/>
            <p:cNvSpPr txBox="1"/>
            <p:nvPr/>
          </p:nvSpPr>
          <p:spPr>
            <a:xfrm>
              <a:off x="833747" y="4044778"/>
              <a:ext cx="13725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Entrepreneurs</a:t>
              </a:r>
              <a:endPara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133" name="Google Shape;133;p17"/>
          <p:cNvGrpSpPr/>
          <p:nvPr/>
        </p:nvGrpSpPr>
        <p:grpSpPr>
          <a:xfrm>
            <a:off x="1138550" y="3934750"/>
            <a:ext cx="1564600" cy="235500"/>
            <a:chOff x="833750" y="4468150"/>
            <a:chExt cx="1564600" cy="235500"/>
          </a:xfrm>
        </p:grpSpPr>
        <p:cxnSp>
          <p:nvCxnSpPr>
            <p:cNvPr id="134" name="Google Shape;134;p17"/>
            <p:cNvCxnSpPr/>
            <p:nvPr/>
          </p:nvCxnSpPr>
          <p:spPr>
            <a:xfrm rot="10800000" flipH="1">
              <a:off x="928950" y="4481950"/>
              <a:ext cx="1469400" cy="36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5" name="Google Shape;135;p17"/>
            <p:cNvSpPr txBox="1"/>
            <p:nvPr/>
          </p:nvSpPr>
          <p:spPr>
            <a:xfrm>
              <a:off x="833750" y="4468150"/>
              <a:ext cx="14649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Business Angels</a:t>
              </a:r>
              <a:endPara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136" name="Google Shape;136;p17"/>
          <p:cNvGrpSpPr/>
          <p:nvPr/>
        </p:nvGrpSpPr>
        <p:grpSpPr>
          <a:xfrm>
            <a:off x="3041974" y="4183320"/>
            <a:ext cx="1560400" cy="235500"/>
            <a:chOff x="2738750" y="4391950"/>
            <a:chExt cx="1560400" cy="235500"/>
          </a:xfrm>
        </p:grpSpPr>
        <p:cxnSp>
          <p:nvCxnSpPr>
            <p:cNvPr id="137" name="Google Shape;137;p17"/>
            <p:cNvCxnSpPr/>
            <p:nvPr/>
          </p:nvCxnSpPr>
          <p:spPr>
            <a:xfrm rot="10800000" flipH="1">
              <a:off x="2833950" y="4405750"/>
              <a:ext cx="1465200" cy="36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8" name="Google Shape;138;p17"/>
            <p:cNvSpPr txBox="1"/>
            <p:nvPr/>
          </p:nvSpPr>
          <p:spPr>
            <a:xfrm>
              <a:off x="2738750" y="4391950"/>
              <a:ext cx="14649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Venture Capital</a:t>
              </a:r>
              <a:endPara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139" name="Google Shape;139;p17"/>
          <p:cNvSpPr txBox="1"/>
          <p:nvPr/>
        </p:nvSpPr>
        <p:spPr>
          <a:xfrm>
            <a:off x="3499825" y="4461033"/>
            <a:ext cx="14649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Private Equity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40" name="Google Shape;140;p17"/>
          <p:cNvCxnSpPr/>
          <p:nvPr/>
        </p:nvCxnSpPr>
        <p:spPr>
          <a:xfrm rot="10800000" flipH="1">
            <a:off x="3570300" y="4461033"/>
            <a:ext cx="4708800" cy="3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17"/>
          <p:cNvSpPr txBox="1"/>
          <p:nvPr/>
        </p:nvSpPr>
        <p:spPr>
          <a:xfrm>
            <a:off x="4964725" y="4738725"/>
            <a:ext cx="17892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Public Listing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42" name="Google Shape;142;p17"/>
          <p:cNvCxnSpPr/>
          <p:nvPr/>
        </p:nvCxnSpPr>
        <p:spPr>
          <a:xfrm rot="10800000" flipH="1">
            <a:off x="5013599" y="4738725"/>
            <a:ext cx="3265500" cy="3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3" name="Google Shape;143;p17"/>
          <p:cNvGrpSpPr/>
          <p:nvPr/>
        </p:nvGrpSpPr>
        <p:grpSpPr>
          <a:xfrm>
            <a:off x="928883" y="994026"/>
            <a:ext cx="7560317" cy="1274811"/>
            <a:chOff x="928907" y="81459"/>
            <a:chExt cx="7560317" cy="2187391"/>
          </a:xfrm>
        </p:grpSpPr>
        <p:grpSp>
          <p:nvGrpSpPr>
            <p:cNvPr id="144" name="Google Shape;144;p17"/>
            <p:cNvGrpSpPr/>
            <p:nvPr/>
          </p:nvGrpSpPr>
          <p:grpSpPr>
            <a:xfrm>
              <a:off x="928907" y="354985"/>
              <a:ext cx="7314516" cy="1913865"/>
              <a:chOff x="928950" y="255400"/>
              <a:chExt cx="7286100" cy="2318150"/>
            </a:xfrm>
          </p:grpSpPr>
          <p:cxnSp>
            <p:nvCxnSpPr>
              <p:cNvPr id="145" name="Google Shape;145;p17"/>
              <p:cNvCxnSpPr/>
              <p:nvPr/>
            </p:nvCxnSpPr>
            <p:spPr>
              <a:xfrm flipH="1">
                <a:off x="2919325" y="255400"/>
                <a:ext cx="3600" cy="229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7"/>
              <p:cNvCxnSpPr/>
              <p:nvPr/>
            </p:nvCxnSpPr>
            <p:spPr>
              <a:xfrm>
                <a:off x="1876414" y="268535"/>
                <a:ext cx="3600" cy="228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17"/>
              <p:cNvCxnSpPr/>
              <p:nvPr/>
            </p:nvCxnSpPr>
            <p:spPr>
              <a:xfrm>
                <a:off x="928950" y="2569950"/>
                <a:ext cx="7286100" cy="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17"/>
              <p:cNvCxnSpPr/>
              <p:nvPr/>
            </p:nvCxnSpPr>
            <p:spPr>
              <a:xfrm flipH="1">
                <a:off x="4763875" y="255400"/>
                <a:ext cx="3600" cy="229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17"/>
              <p:cNvCxnSpPr/>
              <p:nvPr/>
            </p:nvCxnSpPr>
            <p:spPr>
              <a:xfrm flipH="1">
                <a:off x="6785800" y="255400"/>
                <a:ext cx="3600" cy="229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0" name="Google Shape;150;p17"/>
            <p:cNvSpPr/>
            <p:nvPr/>
          </p:nvSpPr>
          <p:spPr>
            <a:xfrm>
              <a:off x="979050" y="81459"/>
              <a:ext cx="7510175" cy="2160300"/>
            </a:xfrm>
            <a:custGeom>
              <a:avLst/>
              <a:gdLst/>
              <a:ahLst/>
              <a:cxnLst/>
              <a:rect l="l" t="t" r="r" b="b"/>
              <a:pathLst>
                <a:path w="300407" h="86412" extrusionOk="0">
                  <a:moveTo>
                    <a:pt x="0" y="86412"/>
                  </a:moveTo>
                  <a:cubicBezTo>
                    <a:pt x="5865" y="85723"/>
                    <a:pt x="22560" y="83857"/>
                    <a:pt x="35188" y="82275"/>
                  </a:cubicBezTo>
                  <a:cubicBezTo>
                    <a:pt x="47816" y="80694"/>
                    <a:pt x="62479" y="79074"/>
                    <a:pt x="75769" y="76923"/>
                  </a:cubicBezTo>
                  <a:cubicBezTo>
                    <a:pt x="89060" y="74772"/>
                    <a:pt x="104337" y="73875"/>
                    <a:pt x="114931" y="69370"/>
                  </a:cubicBezTo>
                  <a:cubicBezTo>
                    <a:pt x="125526" y="64865"/>
                    <a:pt x="132052" y="57928"/>
                    <a:pt x="139336" y="49894"/>
                  </a:cubicBezTo>
                  <a:cubicBezTo>
                    <a:pt x="146620" y="41860"/>
                    <a:pt x="147235" y="29443"/>
                    <a:pt x="158633" y="21165"/>
                  </a:cubicBezTo>
                  <a:cubicBezTo>
                    <a:pt x="170032" y="12887"/>
                    <a:pt x="194295" y="1851"/>
                    <a:pt x="207727" y="228"/>
                  </a:cubicBezTo>
                  <a:cubicBezTo>
                    <a:pt x="221159" y="-1395"/>
                    <a:pt x="224471" y="5986"/>
                    <a:pt x="239227" y="11428"/>
                  </a:cubicBezTo>
                  <a:cubicBezTo>
                    <a:pt x="253983" y="16871"/>
                    <a:pt x="286806" y="29312"/>
                    <a:pt x="296265" y="32883"/>
                  </a:cubicBezTo>
                  <a:cubicBezTo>
                    <a:pt x="305724" y="36454"/>
                    <a:pt x="296029" y="32857"/>
                    <a:pt x="295982" y="32852"/>
                  </a:cubicBez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51" name="Google Shape;151;p17"/>
          <p:cNvCxnSpPr/>
          <p:nvPr/>
        </p:nvCxnSpPr>
        <p:spPr>
          <a:xfrm flipH="1">
            <a:off x="663275" y="3558450"/>
            <a:ext cx="3600" cy="146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7"/>
          <p:cNvCxnSpPr/>
          <p:nvPr/>
        </p:nvCxnSpPr>
        <p:spPr>
          <a:xfrm rot="10800000" flipH="1">
            <a:off x="645600" y="2404900"/>
            <a:ext cx="7200" cy="81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17"/>
          <p:cNvSpPr txBox="1"/>
          <p:nvPr/>
        </p:nvSpPr>
        <p:spPr>
          <a:xfrm rot="-5400000">
            <a:off x="47650" y="2421842"/>
            <a:ext cx="11139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EV of Firm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 rot="-5400000">
            <a:off x="-342350" y="3994850"/>
            <a:ext cx="15750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Financing Needs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155" name="Google Shape;155;p17"/>
          <p:cNvGrpSpPr/>
          <p:nvPr/>
        </p:nvGrpSpPr>
        <p:grpSpPr>
          <a:xfrm>
            <a:off x="964850" y="1215000"/>
            <a:ext cx="7406525" cy="310325"/>
            <a:chOff x="964850" y="1215000"/>
            <a:chExt cx="7406525" cy="310325"/>
          </a:xfrm>
        </p:grpSpPr>
        <p:cxnSp>
          <p:nvCxnSpPr>
            <p:cNvPr id="156" name="Google Shape;156;p17"/>
            <p:cNvCxnSpPr/>
            <p:nvPr/>
          </p:nvCxnSpPr>
          <p:spPr>
            <a:xfrm rot="10800000" flipH="1">
              <a:off x="964850" y="1521725"/>
              <a:ext cx="3717600" cy="3600"/>
            </a:xfrm>
            <a:prstGeom prst="straightConnector1">
              <a:avLst/>
            </a:prstGeom>
            <a:noFill/>
            <a:ln w="9525" cap="flat" cmpd="sng">
              <a:solidFill>
                <a:srgbClr val="C9DAF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57" name="Google Shape;157;p17"/>
            <p:cNvGrpSpPr/>
            <p:nvPr/>
          </p:nvGrpSpPr>
          <p:grpSpPr>
            <a:xfrm>
              <a:off x="1998275" y="1215000"/>
              <a:ext cx="6373100" cy="310325"/>
              <a:chOff x="1998275" y="1215000"/>
              <a:chExt cx="6373100" cy="310325"/>
            </a:xfrm>
          </p:grpSpPr>
          <p:sp>
            <p:nvSpPr>
              <p:cNvPr id="158" name="Google Shape;158;p17"/>
              <p:cNvSpPr txBox="1"/>
              <p:nvPr/>
            </p:nvSpPr>
            <p:spPr>
              <a:xfrm>
                <a:off x="1998275" y="1215000"/>
                <a:ext cx="2412000" cy="19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rgbClr val="C9DAF8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Focus on growth</a:t>
                </a:r>
                <a:endParaRPr>
                  <a:solidFill>
                    <a:srgbClr val="C9DAF8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grpSp>
            <p:nvGrpSpPr>
              <p:cNvPr id="159" name="Google Shape;159;p17"/>
              <p:cNvGrpSpPr/>
              <p:nvPr/>
            </p:nvGrpSpPr>
            <p:grpSpPr>
              <a:xfrm>
                <a:off x="4788775" y="1215000"/>
                <a:ext cx="3582600" cy="310325"/>
                <a:chOff x="4788775" y="1215000"/>
                <a:chExt cx="3582600" cy="310325"/>
              </a:xfrm>
            </p:grpSpPr>
            <p:cxnSp>
              <p:nvCxnSpPr>
                <p:cNvPr id="160" name="Google Shape;160;p17"/>
                <p:cNvCxnSpPr/>
                <p:nvPr/>
              </p:nvCxnSpPr>
              <p:spPr>
                <a:xfrm rot="10800000" flipH="1">
                  <a:off x="4788775" y="1511225"/>
                  <a:ext cx="3582600" cy="14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9DAF8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161" name="Google Shape;161;p17"/>
                <p:cNvSpPr txBox="1"/>
                <p:nvPr/>
              </p:nvSpPr>
              <p:spPr>
                <a:xfrm>
                  <a:off x="5013600" y="1215000"/>
                  <a:ext cx="3159300" cy="19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de">
                      <a:solidFill>
                        <a:srgbClr val="C9DAF8"/>
                      </a:solidFill>
                      <a:latin typeface="Average"/>
                      <a:ea typeface="Average"/>
                      <a:cs typeface="Average"/>
                      <a:sym typeface="Average"/>
                    </a:rPr>
                    <a:t>Focus on present and future payoffs</a:t>
                  </a:r>
                  <a:endParaRPr>
                    <a:solidFill>
                      <a:srgbClr val="C9DAF8"/>
                    </a:solidFill>
                    <a:latin typeface="Average"/>
                    <a:ea typeface="Average"/>
                    <a:cs typeface="Average"/>
                    <a:sym typeface="Average"/>
                  </a:endParaRPr>
                </a:p>
              </p:txBody>
            </p:sp>
          </p:grpSp>
        </p:grpSp>
      </p:grpSp>
      <p:grpSp>
        <p:nvGrpSpPr>
          <p:cNvPr id="162" name="Google Shape;162;p17"/>
          <p:cNvGrpSpPr/>
          <p:nvPr/>
        </p:nvGrpSpPr>
        <p:grpSpPr>
          <a:xfrm>
            <a:off x="3439875" y="224050"/>
            <a:ext cx="4683300" cy="4934250"/>
            <a:chOff x="3439875" y="224050"/>
            <a:chExt cx="4683300" cy="4934250"/>
          </a:xfrm>
        </p:grpSpPr>
        <p:sp>
          <p:nvSpPr>
            <p:cNvPr id="163" name="Google Shape;163;p17"/>
            <p:cNvSpPr/>
            <p:nvPr/>
          </p:nvSpPr>
          <p:spPr>
            <a:xfrm>
              <a:off x="3439875" y="334000"/>
              <a:ext cx="1789200" cy="4824300"/>
            </a:xfrm>
            <a:prstGeom prst="ellipse">
              <a:avLst/>
            </a:prstGeom>
            <a:solidFill>
              <a:srgbClr val="C9DAF8">
                <a:alpha val="35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4675275" y="224050"/>
              <a:ext cx="3447900" cy="6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C9DAF8"/>
                  </a:solidFill>
                  <a:latin typeface="Average"/>
                  <a:ea typeface="Average"/>
                  <a:cs typeface="Average"/>
                  <a:sym typeface="Average"/>
                </a:rPr>
                <a:t>Focus on: later stage private investments, investors staying for IPO </a:t>
              </a:r>
              <a:endParaRPr b="1">
                <a:solidFill>
                  <a:srgbClr val="C9DAF8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 Bang For Your Buck? Look Out For:</a:t>
            </a:r>
            <a:endParaRPr/>
          </a:p>
        </p:txBody>
      </p:sp>
      <p:sp>
        <p:nvSpPr>
          <p:cNvPr id="704" name="Google Shape;704;p68"/>
          <p:cNvSpPr/>
          <p:nvPr/>
        </p:nvSpPr>
        <p:spPr>
          <a:xfrm>
            <a:off x="3352650" y="15263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Indicators:</a:t>
            </a:r>
            <a:endParaRPr sz="2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05" name="Google Shape;705;p68"/>
          <p:cNvSpPr/>
          <p:nvPr/>
        </p:nvSpPr>
        <p:spPr>
          <a:xfrm>
            <a:off x="3352650" y="212212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Number of Investors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06" name="Google Shape;706;p68"/>
          <p:cNvSpPr/>
          <p:nvPr/>
        </p:nvSpPr>
        <p:spPr>
          <a:xfrm>
            <a:off x="3352650" y="3276575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Total Funding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07" name="Google Shape;707;p68"/>
          <p:cNvSpPr/>
          <p:nvPr/>
        </p:nvSpPr>
        <p:spPr>
          <a:xfrm>
            <a:off x="3352650" y="385380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Founders Age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08" name="Google Shape;708;p68"/>
          <p:cNvSpPr/>
          <p:nvPr/>
        </p:nvSpPr>
        <p:spPr>
          <a:xfrm>
            <a:off x="3352650" y="2699350"/>
            <a:ext cx="2438700" cy="42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4260000" algn="bl" rotWithShape="0">
              <a:srgbClr val="434343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Amatic SC"/>
                <a:ea typeface="Amatic SC"/>
                <a:cs typeface="Amatic SC"/>
                <a:sym typeface="Amatic SC"/>
              </a:rPr>
              <a:t>Average funding per round</a:t>
            </a:r>
            <a:endParaRPr sz="1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13" y="0"/>
            <a:ext cx="8588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5066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463" y="152400"/>
            <a:ext cx="4436137" cy="2945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2420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52400"/>
            <a:ext cx="5562599" cy="3005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4817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975" y="152400"/>
            <a:ext cx="373541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29750"/>
            <a:ext cx="8839201" cy="224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0" y="666523"/>
            <a:ext cx="4262725" cy="389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800" y="1147638"/>
            <a:ext cx="4216650" cy="29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00" y="1078300"/>
            <a:ext cx="4329950" cy="30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050" y="152400"/>
            <a:ext cx="4335548" cy="398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6214775" y="1152475"/>
            <a:ext cx="2929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chemeClr val="accent5"/>
                </a:solidFill>
              </a:rPr>
              <a:t>information scarcity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Wrap-Up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29500" cy="27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Take point of view of investor into private companies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Focus here on specific subgroup of private companies: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Later stage (not start-up phase), but prior to IPO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“Start-up origin”: no carve outs, “old” private companies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 b="1"/>
              <a:t>Now how to assess risk?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6143975" y="2083050"/>
            <a:ext cx="30000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rage"/>
              <a:buChar char="➔"/>
            </a:pP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all have IPO’ed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6143975" y="2500789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rage"/>
              <a:buChar char="➔"/>
            </a:pP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only founded recently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6214775" y="3480475"/>
            <a:ext cx="3000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what valuation technique?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Theory - Relying On DCFs As Usual?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44500" cy="27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Classic fundamental valuation techniques: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i) Discounted Cash Flow (DCF) technique: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Theoretically most accurate and established method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Basic idea: value of a firm depends on present value of future free cash flows the firm generates and some risk factors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311700" y="3895075"/>
            <a:ext cx="59526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SzPts val="1800"/>
              <a:buFont typeface="Average"/>
              <a:buChar char="●"/>
            </a:pPr>
            <a:r>
              <a:rPr lang="de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Complicated to apply to our set of companies?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200" y="1291200"/>
            <a:ext cx="3685050" cy="25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Where DCFs Break Down</a:t>
            </a:r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Free Cash Flow (FCF):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Usually forecast 3-5 yrs before terminal value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Rely on business plan, analysis of market potential,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Verify FCFs by looking at margins (profitability) and quotes (WC) of peers in similar stage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5"/>
                </a:solidFill>
              </a:rPr>
              <a:t>Breakdown</a:t>
            </a:r>
            <a:r>
              <a:rPr lang="de"/>
              <a:t>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➔"/>
            </a:pPr>
            <a:r>
              <a:rPr lang="de">
                <a:solidFill>
                  <a:schemeClr val="accent5"/>
                </a:solidFill>
              </a:rPr>
              <a:t>10 years needed: hard to model meaningfully into future that far away</a:t>
            </a:r>
            <a:endParaRPr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➔"/>
            </a:pPr>
            <a:r>
              <a:rPr lang="de">
                <a:solidFill>
                  <a:schemeClr val="accent5"/>
                </a:solidFill>
              </a:rPr>
              <a:t>High reliance on terminal value (assumption-driven)</a:t>
            </a:r>
            <a:endParaRPr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➔"/>
            </a:pPr>
            <a:r>
              <a:rPr lang="de">
                <a:solidFill>
                  <a:schemeClr val="accent5"/>
                </a:solidFill>
              </a:rPr>
              <a:t>Operating income can be negative</a:t>
            </a:r>
            <a:endParaRPr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➔"/>
            </a:pPr>
            <a:r>
              <a:rPr lang="de">
                <a:solidFill>
                  <a:schemeClr val="accent5"/>
                </a:solidFill>
              </a:rPr>
              <a:t>Data needed for forecasting hard to derive due to short company histories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Where DCFs Break Down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Going concern assumption: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Business functioning without threat of liquidation in near future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Capital costs (WACC):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Cost of equity: usually modeled statistically via CAPM, usually exposure to systemic risk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Cost of debt: market price relevant peers</a:t>
            </a:r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45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5"/>
                </a:solidFill>
              </a:rPr>
              <a:t>Breakdown</a:t>
            </a:r>
            <a:r>
              <a:rPr lang="de"/>
              <a:t>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➔"/>
            </a:pPr>
            <a:r>
              <a:rPr lang="de">
                <a:solidFill>
                  <a:schemeClr val="accent5"/>
                </a:solidFill>
              </a:rPr>
              <a:t>High default probability for our type of companies, needs to be accounted for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➔"/>
            </a:pPr>
            <a:r>
              <a:rPr lang="de">
                <a:solidFill>
                  <a:schemeClr val="accent5"/>
                </a:solidFill>
              </a:rPr>
              <a:t>Highly idiosyncratic risk companies, no diversification of risk possible in portfolio of private firms</a:t>
            </a:r>
            <a:endParaRPr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➔"/>
            </a:pPr>
            <a:r>
              <a:rPr lang="de">
                <a:solidFill>
                  <a:schemeClr val="accent5"/>
                </a:solidFill>
              </a:rPr>
              <a:t>Hard to find peers for some of these business models (“disruptive”)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1903</Words>
  <Application>Microsoft Macintosh PowerPoint</Application>
  <PresentationFormat>On-screen Show (16:9)</PresentationFormat>
  <Paragraphs>388</Paragraphs>
  <Slides>57</Slides>
  <Notes>57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Average</vt:lpstr>
      <vt:lpstr>Roboto Mono</vt:lpstr>
      <vt:lpstr>Arial</vt:lpstr>
      <vt:lpstr>Amatic SC</vt:lpstr>
      <vt:lpstr>Oswald</vt:lpstr>
      <vt:lpstr>Slate</vt:lpstr>
      <vt:lpstr>beyond multiples</vt:lpstr>
      <vt:lpstr>Outline</vt:lpstr>
      <vt:lpstr>Introduction</vt:lpstr>
      <vt:lpstr>Introduction</vt:lpstr>
      <vt:lpstr>Introduction</vt:lpstr>
      <vt:lpstr>Wrap-Up</vt:lpstr>
      <vt:lpstr>Theory - Relying On DCFs As Usual?</vt:lpstr>
      <vt:lpstr>Where DCFs Break Down</vt:lpstr>
      <vt:lpstr>Where DCFs Break Down</vt:lpstr>
      <vt:lpstr>Theory - Rescue In Multiples?</vt:lpstr>
      <vt:lpstr>Where Multiples Break Down</vt:lpstr>
      <vt:lpstr>Motivation</vt:lpstr>
      <vt:lpstr>The Data - Introduction</vt:lpstr>
      <vt:lpstr>The Data - Crunchbase</vt:lpstr>
      <vt:lpstr>The Data - Crunchbase Selectors</vt:lpstr>
      <vt:lpstr>The Data - Joins</vt:lpstr>
      <vt:lpstr>The Data - Joins II</vt:lpstr>
      <vt:lpstr>The Data - Features</vt:lpstr>
      <vt:lpstr>The Data - Clean Features</vt:lpstr>
      <vt:lpstr>The Data - Target Variable</vt:lpstr>
      <vt:lpstr>The Data - Quality Splits</vt:lpstr>
      <vt:lpstr>What is it we are analysing?</vt:lpstr>
      <vt:lpstr>Feature Correlations I</vt:lpstr>
      <vt:lpstr>Feature Correlations II</vt:lpstr>
      <vt:lpstr>Feature Distributions</vt:lpstr>
      <vt:lpstr>Target Variable Distribution</vt:lpstr>
      <vt:lpstr>Most Founders</vt:lpstr>
      <vt:lpstr>Most Funding Rounds</vt:lpstr>
      <vt:lpstr>Most Lead Investors</vt:lpstr>
      <vt:lpstr>Data Analysis</vt:lpstr>
      <vt:lpstr>Results I - Performance Measures I</vt:lpstr>
      <vt:lpstr>Results I - Performance Measures II</vt:lpstr>
      <vt:lpstr>Regression Results</vt:lpstr>
      <vt:lpstr>Path Of Choice</vt:lpstr>
      <vt:lpstr>Classification Results</vt:lpstr>
      <vt:lpstr>PowerPoint Presentation</vt:lpstr>
      <vt:lpstr>What’s In The Box?</vt:lpstr>
      <vt:lpstr>Results II - Feature Importance</vt:lpstr>
      <vt:lpstr>Important Features</vt:lpstr>
      <vt:lpstr>Important Features</vt:lpstr>
      <vt:lpstr>Important Features</vt:lpstr>
      <vt:lpstr>Are Unicorns Real?</vt:lpstr>
      <vt:lpstr>50/50 according to our findings:</vt:lpstr>
      <vt:lpstr>Shortcomings - One Common Story</vt:lpstr>
      <vt:lpstr>Twitter Sentiment Pitfalls I</vt:lpstr>
      <vt:lpstr>Twitter Sentiment Pitfalls II</vt:lpstr>
      <vt:lpstr>Twitter Sentiment Pitfalls III</vt:lpstr>
      <vt:lpstr>Conclusion - Path Of Resignation</vt:lpstr>
      <vt:lpstr>Viable Idea?</vt:lpstr>
      <vt:lpstr>A Bang For Your Buck? Look Out For: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multiples</dc:title>
  <cp:lastModifiedBy>Johannes Hufeld</cp:lastModifiedBy>
  <cp:revision>8</cp:revision>
  <dcterms:modified xsi:type="dcterms:W3CDTF">2020-03-25T22:47:13Z</dcterms:modified>
</cp:coreProperties>
</file>